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Setup Grotesk Bold" charset="1" panose="00000000000000000000"/>
      <p:regular r:id="rId18"/>
    </p:embeddedFont>
    <p:embeddedFont>
      <p:font typeface="Setup Grotesk" charset="1" panose="00000000000000000000"/>
      <p:regular r:id="rId19"/>
    </p:embeddedFont>
    <p:embeddedFont>
      <p:font typeface="Darker Grotesque Semi-Bold" charset="1" panose="00000000000000000000"/>
      <p:regular r:id="rId20"/>
    </p:embeddedFont>
    <p:embeddedFont>
      <p:font typeface="Darker Grotesque Medium" charset="1" panose="00000000000000000000"/>
      <p:regular r:id="rId21"/>
    </p:embeddedFont>
    <p:embeddedFont>
      <p:font typeface="Darker Grotesque" charset="1" panose="00000000000000000000"/>
      <p:regular r:id="rId22"/>
    </p:embeddedFont>
    <p:embeddedFont>
      <p:font typeface="Darker Grotesque Bold" charset="1" panose="00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26" Type="http://schemas.openxmlformats.org/officeDocument/2006/relationships/customXml" Target="../customXml/item3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1.xml"/><Relationship Id="rId15" Type="http://schemas.openxmlformats.org/officeDocument/2006/relationships/slide" Target="slides/slide10.xml"/><Relationship Id="rId23" Type="http://schemas.openxmlformats.org/officeDocument/2006/relationships/font" Target="fonts/font23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https://www.youtube.com/watch?v=nfczi2cI6Cs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somekone.gen-ai.fi/dashboard" TargetMode="External" Type="http://schemas.openxmlformats.org/officeDocument/2006/relationships/hyperlink"/><Relationship Id="rId3" Target="../media/image34.png" Type="http://schemas.openxmlformats.org/officeDocument/2006/relationships/image"/><Relationship Id="rId4" Target="../media/image3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12" Target="../media/image16.png" Type="http://schemas.openxmlformats.org/officeDocument/2006/relationships/image"/><Relationship Id="rId13" Target="../media/image17.svg" Type="http://schemas.openxmlformats.org/officeDocument/2006/relationships/image"/><Relationship Id="rId14" Target="../media/image18.png" Type="http://schemas.openxmlformats.org/officeDocument/2006/relationships/image"/><Relationship Id="rId15" Target="../media/image19.svg" Type="http://schemas.openxmlformats.org/officeDocument/2006/relationships/image"/><Relationship Id="rId16" Target="../media/image20.png" Type="http://schemas.openxmlformats.org/officeDocument/2006/relationships/image"/><Relationship Id="rId17" Target="../media/image21.svg" Type="http://schemas.openxmlformats.org/officeDocument/2006/relationships/image"/><Relationship Id="rId18" Target="../media/image22.png" Type="http://schemas.openxmlformats.org/officeDocument/2006/relationships/image"/><Relationship Id="rId19" Target="../media/image23.svg" Type="http://schemas.openxmlformats.org/officeDocument/2006/relationships/image"/><Relationship Id="rId2" Target="../media/image6.png" Type="http://schemas.openxmlformats.org/officeDocument/2006/relationships/image"/><Relationship Id="rId20" Target="../media/image24.png" Type="http://schemas.openxmlformats.org/officeDocument/2006/relationships/image"/><Relationship Id="rId21" Target="../media/image25.svg" Type="http://schemas.openxmlformats.org/officeDocument/2006/relationships/image"/><Relationship Id="rId22" Target="../media/image26.png" Type="http://schemas.openxmlformats.org/officeDocument/2006/relationships/image"/><Relationship Id="rId23" Target="../media/image27.svg" Type="http://schemas.openxmlformats.org/officeDocument/2006/relationships/image"/><Relationship Id="rId24" Target="../media/image28.png" Type="http://schemas.openxmlformats.org/officeDocument/2006/relationships/image"/><Relationship Id="rId25" Target="../media/image29.svg" Type="http://schemas.openxmlformats.org/officeDocument/2006/relationships/image"/><Relationship Id="rId26" Target="../media/image30.png" Type="http://schemas.openxmlformats.org/officeDocument/2006/relationships/image"/><Relationship Id="rId27" Target="../media/image31.sv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26.png" Type="http://schemas.openxmlformats.org/officeDocument/2006/relationships/image"/><Relationship Id="rId13" Target="../media/image27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16" Target="../media/image28.png" Type="http://schemas.openxmlformats.org/officeDocument/2006/relationships/image"/><Relationship Id="rId17" Target="../media/image29.svg" Type="http://schemas.openxmlformats.org/officeDocument/2006/relationships/image"/><Relationship Id="rId18" Target="../media/image16.png" Type="http://schemas.openxmlformats.org/officeDocument/2006/relationships/image"/><Relationship Id="rId19" Target="../media/image17.svg" Type="http://schemas.openxmlformats.org/officeDocument/2006/relationships/image"/><Relationship Id="rId2" Target="../media/image6.png" Type="http://schemas.openxmlformats.org/officeDocument/2006/relationships/image"/><Relationship Id="rId20" Target="../media/image30.png" Type="http://schemas.openxmlformats.org/officeDocument/2006/relationships/image"/><Relationship Id="rId21" Target="../media/image31.svg" Type="http://schemas.openxmlformats.org/officeDocument/2006/relationships/image"/><Relationship Id="rId3" Target="../media/image7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26.png" Type="http://schemas.openxmlformats.org/officeDocument/2006/relationships/image"/><Relationship Id="rId13" Target="../media/image27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16" Target="../media/image28.png" Type="http://schemas.openxmlformats.org/officeDocument/2006/relationships/image"/><Relationship Id="rId17" Target="../media/image29.svg" Type="http://schemas.openxmlformats.org/officeDocument/2006/relationships/image"/><Relationship Id="rId18" Target="../media/image16.png" Type="http://schemas.openxmlformats.org/officeDocument/2006/relationships/image"/><Relationship Id="rId19" Target="../media/image17.svg" Type="http://schemas.openxmlformats.org/officeDocument/2006/relationships/image"/><Relationship Id="rId2" Target="../media/image6.png" Type="http://schemas.openxmlformats.org/officeDocument/2006/relationships/image"/><Relationship Id="rId20" Target="../media/image30.png" Type="http://schemas.openxmlformats.org/officeDocument/2006/relationships/image"/><Relationship Id="rId21" Target="../media/image31.svg" Type="http://schemas.openxmlformats.org/officeDocument/2006/relationships/image"/><Relationship Id="rId3" Target="../media/image7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26.png" Type="http://schemas.openxmlformats.org/officeDocument/2006/relationships/image"/><Relationship Id="rId13" Target="../media/image27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16" Target="../media/image28.png" Type="http://schemas.openxmlformats.org/officeDocument/2006/relationships/image"/><Relationship Id="rId17" Target="../media/image29.svg" Type="http://schemas.openxmlformats.org/officeDocument/2006/relationships/image"/><Relationship Id="rId18" Target="../media/image16.png" Type="http://schemas.openxmlformats.org/officeDocument/2006/relationships/image"/><Relationship Id="rId19" Target="../media/image17.svg" Type="http://schemas.openxmlformats.org/officeDocument/2006/relationships/image"/><Relationship Id="rId2" Target="../media/image6.png" Type="http://schemas.openxmlformats.org/officeDocument/2006/relationships/image"/><Relationship Id="rId20" Target="../media/image30.png" Type="http://schemas.openxmlformats.org/officeDocument/2006/relationships/image"/><Relationship Id="rId21" Target="../media/image31.svg" Type="http://schemas.openxmlformats.org/officeDocument/2006/relationships/image"/><Relationship Id="rId3" Target="../media/image7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26.png" Type="http://schemas.openxmlformats.org/officeDocument/2006/relationships/image"/><Relationship Id="rId13" Target="../media/image27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16" Target="../media/image28.png" Type="http://schemas.openxmlformats.org/officeDocument/2006/relationships/image"/><Relationship Id="rId17" Target="../media/image29.svg" Type="http://schemas.openxmlformats.org/officeDocument/2006/relationships/image"/><Relationship Id="rId18" Target="../media/image16.png" Type="http://schemas.openxmlformats.org/officeDocument/2006/relationships/image"/><Relationship Id="rId19" Target="../media/image17.svg" Type="http://schemas.openxmlformats.org/officeDocument/2006/relationships/image"/><Relationship Id="rId2" Target="../media/image6.png" Type="http://schemas.openxmlformats.org/officeDocument/2006/relationships/image"/><Relationship Id="rId20" Target="../media/image30.png" Type="http://schemas.openxmlformats.org/officeDocument/2006/relationships/image"/><Relationship Id="rId21" Target="../media/image31.svg" Type="http://schemas.openxmlformats.org/officeDocument/2006/relationships/image"/><Relationship Id="rId3" Target="../media/image7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26.png" Type="http://schemas.openxmlformats.org/officeDocument/2006/relationships/image"/><Relationship Id="rId13" Target="../media/image27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16" Target="../media/image28.png" Type="http://schemas.openxmlformats.org/officeDocument/2006/relationships/image"/><Relationship Id="rId17" Target="../media/image29.svg" Type="http://schemas.openxmlformats.org/officeDocument/2006/relationships/image"/><Relationship Id="rId18" Target="../media/image16.png" Type="http://schemas.openxmlformats.org/officeDocument/2006/relationships/image"/><Relationship Id="rId19" Target="../media/image17.svg" Type="http://schemas.openxmlformats.org/officeDocument/2006/relationships/image"/><Relationship Id="rId2" Target="../media/image6.png" Type="http://schemas.openxmlformats.org/officeDocument/2006/relationships/image"/><Relationship Id="rId20" Target="../media/image30.png" Type="http://schemas.openxmlformats.org/officeDocument/2006/relationships/image"/><Relationship Id="rId21" Target="../media/image31.svg" Type="http://schemas.openxmlformats.org/officeDocument/2006/relationships/image"/><Relationship Id="rId3" Target="../media/image7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E8708B">
                <a:alpha val="100000"/>
              </a:srgbClr>
            </a:gs>
            <a:gs pos="100000">
              <a:srgbClr val="5D89D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397909" y="2666938"/>
            <a:ext cx="6308247" cy="5263000"/>
          </a:xfrm>
          <a:custGeom>
            <a:avLst/>
            <a:gdLst/>
            <a:ahLst/>
            <a:cxnLst/>
            <a:rect r="r" b="b" t="t" l="l"/>
            <a:pathLst>
              <a:path h="5263000" w="6308247">
                <a:moveTo>
                  <a:pt x="0" y="0"/>
                </a:moveTo>
                <a:lnTo>
                  <a:pt x="6308247" y="0"/>
                </a:lnTo>
                <a:lnTo>
                  <a:pt x="6308247" y="5263001"/>
                </a:lnTo>
                <a:lnTo>
                  <a:pt x="0" y="52630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44530" y="6242272"/>
            <a:ext cx="2607314" cy="3016028"/>
          </a:xfrm>
          <a:custGeom>
            <a:avLst/>
            <a:gdLst/>
            <a:ahLst/>
            <a:cxnLst/>
            <a:rect r="r" b="b" t="t" l="l"/>
            <a:pathLst>
              <a:path h="3016028" w="2607314">
                <a:moveTo>
                  <a:pt x="0" y="0"/>
                </a:moveTo>
                <a:lnTo>
                  <a:pt x="2607314" y="0"/>
                </a:lnTo>
                <a:lnTo>
                  <a:pt x="2607314" y="3016028"/>
                </a:lnTo>
                <a:lnTo>
                  <a:pt x="0" y="3016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00481" y="7788626"/>
            <a:ext cx="3403127" cy="1386001"/>
          </a:xfrm>
          <a:custGeom>
            <a:avLst/>
            <a:gdLst/>
            <a:ahLst/>
            <a:cxnLst/>
            <a:rect r="r" b="b" t="t" l="l"/>
            <a:pathLst>
              <a:path h="1386001" w="3403127">
                <a:moveTo>
                  <a:pt x="0" y="0"/>
                </a:moveTo>
                <a:lnTo>
                  <a:pt x="3403128" y="0"/>
                </a:lnTo>
                <a:lnTo>
                  <a:pt x="3403128" y="1386001"/>
                </a:lnTo>
                <a:lnTo>
                  <a:pt x="0" y="1386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291754"/>
            <a:ext cx="11565158" cy="1301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80"/>
              </a:lnSpc>
              <a:spcBef>
                <a:spcPct val="0"/>
              </a:spcBef>
            </a:pPr>
            <a:r>
              <a:rPr lang="en-US" b="true" sz="9000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Mediálna výchova I.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908650"/>
            <a:ext cx="9116256" cy="1311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0"/>
              </a:lnSpc>
            </a:pPr>
            <a:r>
              <a:rPr lang="en-US" sz="5000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Odporúčacie systémy</a:t>
            </a:r>
          </a:p>
          <a:p>
            <a:pPr algn="l" marL="0" indent="0" lvl="0">
              <a:lnSpc>
                <a:spcPts val="46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na sociálnych sieťach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344599"/>
            <a:ext cx="4523267" cy="347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82"/>
              </a:lnSpc>
              <a:spcBef>
                <a:spcPct val="0"/>
              </a:spcBef>
            </a:pPr>
            <a:r>
              <a:rPr lang="en-US" sz="2481">
                <a:solidFill>
                  <a:srgbClr val="FFF0B8"/>
                </a:solidFill>
                <a:latin typeface="Setup Grotesk"/>
                <a:ea typeface="Setup Grotesk"/>
                <a:cs typeface="Setup Grotesk"/>
                <a:sym typeface="Setup Grotesk"/>
              </a:rPr>
              <a:t>Lekcia 45 minút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10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795620" y="2270534"/>
            <a:ext cx="4696760" cy="4753248"/>
            <a:chOff x="0" y="0"/>
            <a:chExt cx="266702" cy="26991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6702" cy="269910"/>
            </a:xfrm>
            <a:custGeom>
              <a:avLst/>
              <a:gdLst/>
              <a:ahLst/>
              <a:cxnLst/>
              <a:rect r="r" b="b" t="t" l="l"/>
              <a:pathLst>
                <a:path h="269910" w="266702">
                  <a:moveTo>
                    <a:pt x="0" y="0"/>
                  </a:moveTo>
                  <a:lnTo>
                    <a:pt x="266702" y="0"/>
                  </a:lnTo>
                  <a:lnTo>
                    <a:pt x="266702" y="269910"/>
                  </a:lnTo>
                  <a:lnTo>
                    <a:pt x="0" y="269910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266702" cy="250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6889551" y="2420954"/>
            <a:ext cx="4452409" cy="4452409"/>
          </a:xfrm>
          <a:custGeom>
            <a:avLst/>
            <a:gdLst/>
            <a:ahLst/>
            <a:cxnLst/>
            <a:rect r="r" b="b" t="t" l="l"/>
            <a:pathLst>
              <a:path h="4452409" w="4452409">
                <a:moveTo>
                  <a:pt x="0" y="0"/>
                </a:moveTo>
                <a:lnTo>
                  <a:pt x="4452410" y="0"/>
                </a:lnTo>
                <a:lnTo>
                  <a:pt x="4452410" y="4452409"/>
                </a:lnTo>
                <a:lnTo>
                  <a:pt x="0" y="4452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7310874"/>
            <a:ext cx="16230600" cy="705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79"/>
              </a:lnSpc>
              <a:spcBef>
                <a:spcPct val="0"/>
              </a:spcBef>
            </a:pPr>
            <a:r>
              <a:rPr lang="en-US" sz="5279" strike="noStrike" u="sng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4" tooltip="https://www.youtube.com/watch?v=nfczi2cI6Cs"/>
              </a:rPr>
              <a:t>Čo o nás vie TikTok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11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7376015"/>
            <a:ext cx="16230600" cy="70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79"/>
              </a:lnSpc>
              <a:spcBef>
                <a:spcPct val="0"/>
              </a:spcBef>
            </a:pPr>
            <a:r>
              <a:rPr lang="en-US" sz="5279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</a:t>
            </a:r>
            <a:r>
              <a:rPr lang="en-US" sz="5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plikácia </a:t>
            </a:r>
            <a:r>
              <a:rPr lang="en-US" sz="5279" strike="noStrike" u="sng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2" tooltip="https://somekone.gen-ai.fi/dashboard"/>
              </a:rPr>
              <a:t>Somekone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795620" y="2270534"/>
            <a:ext cx="4696760" cy="4753248"/>
            <a:chOff x="0" y="0"/>
            <a:chExt cx="266702" cy="26991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6702" cy="269910"/>
            </a:xfrm>
            <a:custGeom>
              <a:avLst/>
              <a:gdLst/>
              <a:ahLst/>
              <a:cxnLst/>
              <a:rect r="r" b="b" t="t" l="l"/>
              <a:pathLst>
                <a:path h="269910" w="266702">
                  <a:moveTo>
                    <a:pt x="0" y="0"/>
                  </a:moveTo>
                  <a:lnTo>
                    <a:pt x="266702" y="0"/>
                  </a:lnTo>
                  <a:lnTo>
                    <a:pt x="266702" y="269910"/>
                  </a:lnTo>
                  <a:lnTo>
                    <a:pt x="0" y="269910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9050"/>
              <a:ext cx="266702" cy="250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03526" y="2430378"/>
            <a:ext cx="4433560" cy="4433560"/>
          </a:xfrm>
          <a:custGeom>
            <a:avLst/>
            <a:gdLst/>
            <a:ahLst/>
            <a:cxnLst/>
            <a:rect r="r" b="b" t="t" l="l"/>
            <a:pathLst>
              <a:path h="4433560" w="4433560">
                <a:moveTo>
                  <a:pt x="0" y="0"/>
                </a:moveTo>
                <a:lnTo>
                  <a:pt x="4433560" y="0"/>
                </a:lnTo>
                <a:lnTo>
                  <a:pt x="4433560" y="4433560"/>
                </a:lnTo>
                <a:lnTo>
                  <a:pt x="0" y="44335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E8708B">
                <a:alpha val="100000"/>
              </a:srgbClr>
            </a:gs>
            <a:gs pos="100000">
              <a:srgbClr val="5D89D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73154" y="6460915"/>
            <a:ext cx="6450158" cy="325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4"/>
              </a:lnSpc>
              <a:spcBef>
                <a:spcPct val="0"/>
              </a:spcBef>
            </a:pPr>
            <a:r>
              <a:rPr lang="en-US" sz="2408" strike="noStrike" u="none">
                <a:solidFill>
                  <a:srgbClr val="FFF0B8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2408" strike="noStrike" u="none">
                <a:solidFill>
                  <a:srgbClr val="FFF0B8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Metodiky na rozvoj digitálnych kompetencií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242233" y="4414569"/>
            <a:ext cx="7912001" cy="1362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9"/>
              </a:lnSpc>
              <a:spcBef>
                <a:spcPct val="0"/>
              </a:spcBef>
            </a:pPr>
            <a:r>
              <a:rPr lang="en-US" sz="5630">
                <a:solidFill>
                  <a:srgbClr val="FFF0B8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Vidíme sa </a:t>
            </a:r>
            <a:r>
              <a:rPr lang="en-US" sz="5630" strike="noStrike" u="none">
                <a:solidFill>
                  <a:srgbClr val="FFF0B8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 nadväzujúcej lekcii</a:t>
            </a:r>
          </a:p>
          <a:p>
            <a:pPr algn="ctr" marL="0" indent="0" lvl="0">
              <a:lnSpc>
                <a:spcPts val="5179"/>
              </a:lnSpc>
              <a:spcBef>
                <a:spcPct val="0"/>
              </a:spcBef>
            </a:pPr>
            <a:r>
              <a:rPr lang="en-US" sz="5630" strike="noStrike" u="none">
                <a:solidFill>
                  <a:srgbClr val="FFF0B8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 mikrocielení a darkpostingu!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397909" y="513831"/>
            <a:ext cx="6308247" cy="5263000"/>
          </a:xfrm>
          <a:custGeom>
            <a:avLst/>
            <a:gdLst/>
            <a:ahLst/>
            <a:cxnLst/>
            <a:rect r="r" b="b" t="t" l="l"/>
            <a:pathLst>
              <a:path h="5263000" w="6308247">
                <a:moveTo>
                  <a:pt x="0" y="0"/>
                </a:moveTo>
                <a:lnTo>
                  <a:pt x="6308247" y="0"/>
                </a:lnTo>
                <a:lnTo>
                  <a:pt x="6308247" y="5263000"/>
                </a:lnTo>
                <a:lnTo>
                  <a:pt x="0" y="5263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408307" y="5904530"/>
            <a:ext cx="2607314" cy="3016028"/>
          </a:xfrm>
          <a:custGeom>
            <a:avLst/>
            <a:gdLst/>
            <a:ahLst/>
            <a:cxnLst/>
            <a:rect r="r" b="b" t="t" l="l"/>
            <a:pathLst>
              <a:path h="3016028" w="2607314">
                <a:moveTo>
                  <a:pt x="0" y="0"/>
                </a:moveTo>
                <a:lnTo>
                  <a:pt x="2607314" y="0"/>
                </a:lnTo>
                <a:lnTo>
                  <a:pt x="2607314" y="3016028"/>
                </a:lnTo>
                <a:lnTo>
                  <a:pt x="0" y="3016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02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2733111"/>
            <a:ext cx="16230600" cy="5061151"/>
          </a:xfrm>
          <a:custGeom>
            <a:avLst/>
            <a:gdLst/>
            <a:ahLst/>
            <a:cxnLst/>
            <a:rect r="r" b="b" t="t" l="l"/>
            <a:pathLst>
              <a:path h="5061151" w="16230600">
                <a:moveTo>
                  <a:pt x="0" y="0"/>
                </a:moveTo>
                <a:lnTo>
                  <a:pt x="16230600" y="0"/>
                </a:lnTo>
                <a:lnTo>
                  <a:pt x="16230600" y="5061151"/>
                </a:lnTo>
                <a:lnTo>
                  <a:pt x="0" y="5061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30" r="-624" b="-153355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846602" y="3586567"/>
            <a:ext cx="1890196" cy="18901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152400"/>
              <a:ext cx="660400" cy="584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199"/>
                </a:lnSpc>
                <a:spcBef>
                  <a:spcPct val="0"/>
                </a:spcBef>
              </a:pPr>
              <a:r>
                <a:rPr lang="en-US" b="true" sz="4999" strike="noStrike" u="none">
                  <a:solidFill>
                    <a:srgbClr val="5379C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5,64</a:t>
              </a:r>
            </a:p>
            <a:p>
              <a:pPr algn="ctr" marL="0" indent="0" lvl="0">
                <a:lnSpc>
                  <a:spcPts val="2495"/>
                </a:lnSpc>
                <a:spcBef>
                  <a:spcPct val="0"/>
                </a:spcBef>
              </a:pPr>
              <a:r>
                <a:rPr lang="en-US" b="true" sz="2399" strike="noStrike" u="none">
                  <a:solidFill>
                    <a:srgbClr val="5379C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miliardy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205170" y="5571983"/>
            <a:ext cx="3173060" cy="742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32"/>
              </a:lnSpc>
              <a:spcBef>
                <a:spcPct val="0"/>
              </a:spcBef>
            </a:pPr>
            <a:r>
              <a:rPr lang="en-US" b="true" sz="2618" strike="noStrike" u="none">
                <a:solidFill>
                  <a:srgbClr val="5379C2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Toľko ľudí využívalo internet v apríli 2025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05170" y="6373565"/>
            <a:ext cx="3173060" cy="701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27"/>
              </a:lnSpc>
              <a:spcBef>
                <a:spcPct val="0"/>
              </a:spcBef>
            </a:pPr>
            <a:r>
              <a:rPr lang="en-US" sz="2618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z celkového počtu </a:t>
            </a:r>
          </a:p>
          <a:p>
            <a:pPr algn="ctr" marL="0" indent="0" lvl="0">
              <a:lnSpc>
                <a:spcPts val="2827"/>
              </a:lnSpc>
              <a:spcBef>
                <a:spcPct val="0"/>
              </a:spcBef>
            </a:pPr>
            <a:r>
              <a:rPr lang="en-US" sz="2618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8,2 miliárd ľudí.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5841782" y="3586567"/>
            <a:ext cx="1890196" cy="189019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52400"/>
              <a:ext cx="660400" cy="584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199"/>
                </a:lnSpc>
                <a:spcBef>
                  <a:spcPct val="0"/>
                </a:spcBef>
              </a:pPr>
              <a:r>
                <a:rPr lang="en-US" b="true" sz="4999" strike="noStrike" u="none">
                  <a:solidFill>
                    <a:srgbClr val="5379C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2,6 %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5200350" y="5571983"/>
            <a:ext cx="3173060" cy="742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32"/>
              </a:lnSpc>
              <a:spcBef>
                <a:spcPct val="0"/>
              </a:spcBef>
            </a:pPr>
            <a:r>
              <a:rPr lang="en-US" b="true" sz="2618" strike="noStrike" u="none">
                <a:solidFill>
                  <a:srgbClr val="5379C2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To je ročný nárast používateľov internetu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200350" y="6373565"/>
            <a:ext cx="3173060" cy="701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27"/>
              </a:lnSpc>
              <a:spcBef>
                <a:spcPct val="0"/>
              </a:spcBef>
            </a:pPr>
            <a:r>
              <a:rPr lang="en-US" sz="2618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 porovnaní s počtom používateľov v roku 2024.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093646" y="3586567"/>
            <a:ext cx="1890196" cy="1890196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76200" y="152400"/>
              <a:ext cx="660400" cy="584200"/>
            </a:xfrm>
            <a:prstGeom prst="rect">
              <a:avLst/>
            </a:prstGeom>
          </p:spPr>
          <p:txBody>
            <a:bodyPr anchor="ctr" rtlCol="false" tIns="120925" lIns="120925" bIns="120925" rIns="120925"/>
            <a:lstStyle/>
            <a:p>
              <a:pPr algn="ctr" marL="0" indent="0" lvl="0">
                <a:lnSpc>
                  <a:spcPts val="5199"/>
                </a:lnSpc>
                <a:spcBef>
                  <a:spcPct val="0"/>
                </a:spcBef>
              </a:pPr>
              <a:r>
                <a:rPr lang="en-US" b="true" sz="4999" strike="noStrike" u="none">
                  <a:solidFill>
                    <a:srgbClr val="5379C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2,6</a:t>
              </a:r>
            </a:p>
            <a:p>
              <a:pPr algn="ctr" marL="0" indent="0" lvl="0">
                <a:lnSpc>
                  <a:spcPts val="2496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5379C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hodiny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9195531" y="5571983"/>
            <a:ext cx="3686426" cy="1105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32"/>
              </a:lnSpc>
              <a:spcBef>
                <a:spcPct val="0"/>
              </a:spcBef>
            </a:pPr>
            <a:r>
              <a:rPr lang="en-US" b="true" sz="2618">
                <a:solidFill>
                  <a:srgbClr val="5379C2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Č</a:t>
            </a:r>
            <a:r>
              <a:rPr lang="en-US" b="true" sz="2618" strike="noStrike" u="none">
                <a:solidFill>
                  <a:srgbClr val="5379C2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a</a:t>
            </a:r>
            <a:r>
              <a:rPr lang="en-US" b="true" sz="2618" strike="noStrike" u="none">
                <a:solidFill>
                  <a:srgbClr val="5379C2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s</a:t>
            </a:r>
            <a:r>
              <a:rPr lang="en-US" b="true" sz="2618" strike="noStrike" u="none">
                <a:solidFill>
                  <a:srgbClr val="5379C2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, ktor</a:t>
            </a:r>
            <a:r>
              <a:rPr lang="en-US" b="true" sz="2618" strike="noStrike" u="none">
                <a:solidFill>
                  <a:srgbClr val="5379C2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ý priemerný</a:t>
            </a:r>
            <a:r>
              <a:rPr lang="en-US" b="true" sz="2618" strike="noStrike" u="none">
                <a:solidFill>
                  <a:srgbClr val="5379C2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 používateľ </a:t>
            </a:r>
            <a:r>
              <a:rPr lang="en-US" b="true" sz="2618" strike="noStrike" u="none">
                <a:solidFill>
                  <a:srgbClr val="5379C2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s</a:t>
            </a:r>
            <a:r>
              <a:rPr lang="en-US" b="true" sz="2618" strike="noStrike" u="none">
                <a:solidFill>
                  <a:srgbClr val="5379C2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trávi</a:t>
            </a:r>
            <a:r>
              <a:rPr lang="en-US" b="true" sz="2618" strike="noStrike" u="none">
                <a:solidFill>
                  <a:srgbClr val="5379C2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l</a:t>
            </a:r>
            <a:r>
              <a:rPr lang="en-US" b="true" sz="2618" strike="noStrike" u="none">
                <a:solidFill>
                  <a:srgbClr val="5379C2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 na sociálnych sieťach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452214" y="6706018"/>
            <a:ext cx="3173060" cy="360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27"/>
              </a:lnSpc>
              <a:spcBef>
                <a:spcPct val="0"/>
              </a:spcBef>
            </a:pPr>
            <a:r>
              <a:rPr lang="en-US" sz="2618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každý deň v apríli 2025.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4087818" y="3586567"/>
            <a:ext cx="1930740" cy="1890196"/>
            <a:chOff x="0" y="0"/>
            <a:chExt cx="830234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30234" cy="812800"/>
            </a:xfrm>
            <a:custGeom>
              <a:avLst/>
              <a:gdLst/>
              <a:ahLst/>
              <a:cxnLst/>
              <a:rect r="r" b="b" t="t" l="l"/>
              <a:pathLst>
                <a:path h="812800" w="830234">
                  <a:moveTo>
                    <a:pt x="415117" y="0"/>
                  </a:moveTo>
                  <a:cubicBezTo>
                    <a:pt x="185854" y="0"/>
                    <a:pt x="0" y="181951"/>
                    <a:pt x="0" y="406400"/>
                  </a:cubicBezTo>
                  <a:cubicBezTo>
                    <a:pt x="0" y="630849"/>
                    <a:pt x="185854" y="812800"/>
                    <a:pt x="415117" y="812800"/>
                  </a:cubicBezTo>
                  <a:cubicBezTo>
                    <a:pt x="644380" y="812800"/>
                    <a:pt x="830234" y="630849"/>
                    <a:pt x="830234" y="406400"/>
                  </a:cubicBezTo>
                  <a:cubicBezTo>
                    <a:pt x="830234" y="181951"/>
                    <a:pt x="644380" y="0"/>
                    <a:pt x="415117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77834" y="152400"/>
              <a:ext cx="674565" cy="584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199"/>
                </a:lnSpc>
                <a:spcBef>
                  <a:spcPct val="0"/>
                </a:spcBef>
              </a:pPr>
              <a:r>
                <a:rPr lang="en-US" b="true" sz="4999" strike="noStrike" u="none">
                  <a:solidFill>
                    <a:srgbClr val="5379C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5,31</a:t>
              </a:r>
            </a:p>
            <a:p>
              <a:pPr algn="ctr" marL="0" indent="0" lvl="0">
                <a:lnSpc>
                  <a:spcPts val="2496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5379C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mili</a:t>
              </a:r>
              <a:r>
                <a:rPr lang="en-US" b="true" sz="2400" strike="noStrike" u="none">
                  <a:solidFill>
                    <a:srgbClr val="5379C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a</a:t>
              </a:r>
              <a:r>
                <a:rPr lang="en-US" b="true" sz="2400" strike="noStrike" u="none">
                  <a:solidFill>
                    <a:srgbClr val="5379C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rd</a:t>
              </a:r>
              <a:r>
                <a:rPr lang="en-US" b="true" sz="2400" strike="noStrike" u="none">
                  <a:solidFill>
                    <a:srgbClr val="5379C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y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3258131" y="5571983"/>
            <a:ext cx="3499243" cy="742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32"/>
              </a:lnSpc>
              <a:spcBef>
                <a:spcPct val="0"/>
              </a:spcBef>
            </a:pPr>
            <a:r>
              <a:rPr lang="en-US" b="true" sz="2618" strike="noStrike" u="none">
                <a:solidFill>
                  <a:srgbClr val="5379C2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Počet ľudí aktívne využívajúcich sociálne siete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414206" y="6424353"/>
            <a:ext cx="3187093" cy="701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27"/>
              </a:lnSpc>
              <a:spcBef>
                <a:spcPct val="0"/>
              </a:spcBef>
            </a:pPr>
            <a:r>
              <a:rPr lang="en-US" sz="2618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(jednu alebo viac)</a:t>
            </a:r>
          </a:p>
          <a:p>
            <a:pPr algn="ctr" marL="0" indent="0" lvl="0">
              <a:lnSpc>
                <a:spcPts val="2827"/>
              </a:lnSpc>
              <a:spcBef>
                <a:spcPct val="0"/>
              </a:spcBef>
            </a:pPr>
            <a:r>
              <a:rPr lang="en-US" sz="2618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 apríli 2025.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03</a:t>
              </a:r>
            </a:p>
          </p:txBody>
        </p:sp>
      </p:grpSp>
      <p:sp>
        <p:nvSpPr>
          <p:cNvPr name="AutoShape 5" id="5"/>
          <p:cNvSpPr/>
          <p:nvPr/>
        </p:nvSpPr>
        <p:spPr>
          <a:xfrm>
            <a:off x="1020980" y="6685825"/>
            <a:ext cx="1613277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2078164" y="4316454"/>
            <a:ext cx="567379" cy="0"/>
          </a:xfrm>
          <a:prstGeom prst="line">
            <a:avLst/>
          </a:prstGeom>
          <a:ln cap="flat" w="19050">
            <a:solidFill>
              <a:srgbClr val="D35773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3773642" y="4316454"/>
            <a:ext cx="567379" cy="0"/>
          </a:xfrm>
          <a:prstGeom prst="line">
            <a:avLst/>
          </a:prstGeom>
          <a:ln cap="flat" w="19050">
            <a:solidFill>
              <a:srgbClr val="D35773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5469120" y="4316454"/>
            <a:ext cx="567379" cy="0"/>
          </a:xfrm>
          <a:prstGeom prst="line">
            <a:avLst/>
          </a:prstGeom>
          <a:ln cap="flat" w="19050">
            <a:solidFill>
              <a:srgbClr val="D35773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7164598" y="4316454"/>
            <a:ext cx="567379" cy="0"/>
          </a:xfrm>
          <a:prstGeom prst="line">
            <a:avLst/>
          </a:prstGeom>
          <a:ln cap="flat" w="19050">
            <a:solidFill>
              <a:srgbClr val="D35773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8860076" y="4316454"/>
            <a:ext cx="567379" cy="0"/>
          </a:xfrm>
          <a:prstGeom prst="line">
            <a:avLst/>
          </a:prstGeom>
          <a:ln cap="flat" w="19050">
            <a:solidFill>
              <a:srgbClr val="D35773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10555555" y="4316454"/>
            <a:ext cx="567379" cy="0"/>
          </a:xfrm>
          <a:prstGeom prst="line">
            <a:avLst/>
          </a:prstGeom>
          <a:ln cap="flat" w="19050">
            <a:solidFill>
              <a:srgbClr val="D35773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12251033" y="4316454"/>
            <a:ext cx="567379" cy="0"/>
          </a:xfrm>
          <a:prstGeom prst="line">
            <a:avLst/>
          </a:prstGeom>
          <a:ln cap="flat" w="19050">
            <a:solidFill>
              <a:srgbClr val="D35773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3946511" y="4316454"/>
            <a:ext cx="567379" cy="0"/>
          </a:xfrm>
          <a:prstGeom prst="line">
            <a:avLst/>
          </a:prstGeom>
          <a:ln cap="flat" w="19050">
            <a:solidFill>
              <a:srgbClr val="D35773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5641989" y="4316454"/>
            <a:ext cx="567379" cy="0"/>
          </a:xfrm>
          <a:prstGeom prst="line">
            <a:avLst/>
          </a:prstGeom>
          <a:ln cap="flat" w="19050">
            <a:solidFill>
              <a:srgbClr val="D35773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4563721" y="3093321"/>
            <a:ext cx="682698" cy="682698"/>
          </a:xfrm>
          <a:custGeom>
            <a:avLst/>
            <a:gdLst/>
            <a:ahLst/>
            <a:cxnLst/>
            <a:rect r="r" b="b" t="t" l="l"/>
            <a:pathLst>
              <a:path h="682698" w="682698">
                <a:moveTo>
                  <a:pt x="0" y="0"/>
                </a:moveTo>
                <a:lnTo>
                  <a:pt x="682699" y="0"/>
                </a:lnTo>
                <a:lnTo>
                  <a:pt x="682699" y="682698"/>
                </a:lnTo>
                <a:lnTo>
                  <a:pt x="0" y="682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259200" y="3963248"/>
            <a:ext cx="682698" cy="682698"/>
          </a:xfrm>
          <a:custGeom>
            <a:avLst/>
            <a:gdLst/>
            <a:ahLst/>
            <a:cxnLst/>
            <a:rect r="r" b="b" t="t" l="l"/>
            <a:pathLst>
              <a:path h="682698" w="682698">
                <a:moveTo>
                  <a:pt x="0" y="0"/>
                </a:moveTo>
                <a:lnTo>
                  <a:pt x="682698" y="0"/>
                </a:lnTo>
                <a:lnTo>
                  <a:pt x="682698" y="682698"/>
                </a:lnTo>
                <a:lnTo>
                  <a:pt x="0" y="6826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954678" y="3963248"/>
            <a:ext cx="682698" cy="682698"/>
          </a:xfrm>
          <a:custGeom>
            <a:avLst/>
            <a:gdLst/>
            <a:ahLst/>
            <a:cxnLst/>
            <a:rect r="r" b="b" t="t" l="l"/>
            <a:pathLst>
              <a:path h="682698" w="682698">
                <a:moveTo>
                  <a:pt x="0" y="0"/>
                </a:moveTo>
                <a:lnTo>
                  <a:pt x="682698" y="0"/>
                </a:lnTo>
                <a:lnTo>
                  <a:pt x="682698" y="682698"/>
                </a:lnTo>
                <a:lnTo>
                  <a:pt x="0" y="6826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432069" y="3963248"/>
            <a:ext cx="682698" cy="682698"/>
          </a:xfrm>
          <a:custGeom>
            <a:avLst/>
            <a:gdLst/>
            <a:ahLst/>
            <a:cxnLst/>
            <a:rect r="r" b="b" t="t" l="l"/>
            <a:pathLst>
              <a:path h="682698" w="682698">
                <a:moveTo>
                  <a:pt x="0" y="0"/>
                </a:moveTo>
                <a:lnTo>
                  <a:pt x="682698" y="0"/>
                </a:lnTo>
                <a:lnTo>
                  <a:pt x="682698" y="682698"/>
                </a:lnTo>
                <a:lnTo>
                  <a:pt x="0" y="6826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345634" y="3963248"/>
            <a:ext cx="682698" cy="682698"/>
          </a:xfrm>
          <a:custGeom>
            <a:avLst/>
            <a:gdLst/>
            <a:ahLst/>
            <a:cxnLst/>
            <a:rect r="r" b="b" t="t" l="l"/>
            <a:pathLst>
              <a:path h="682698" w="682698">
                <a:moveTo>
                  <a:pt x="0" y="0"/>
                </a:moveTo>
                <a:lnTo>
                  <a:pt x="682698" y="0"/>
                </a:lnTo>
                <a:lnTo>
                  <a:pt x="682698" y="682698"/>
                </a:lnTo>
                <a:lnTo>
                  <a:pt x="0" y="6826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041112" y="3963248"/>
            <a:ext cx="682698" cy="682698"/>
          </a:xfrm>
          <a:custGeom>
            <a:avLst/>
            <a:gdLst/>
            <a:ahLst/>
            <a:cxnLst/>
            <a:rect r="r" b="b" t="t" l="l"/>
            <a:pathLst>
              <a:path h="682698" w="682698">
                <a:moveTo>
                  <a:pt x="0" y="0"/>
                </a:moveTo>
                <a:lnTo>
                  <a:pt x="682699" y="0"/>
                </a:lnTo>
                <a:lnTo>
                  <a:pt x="682699" y="682698"/>
                </a:lnTo>
                <a:lnTo>
                  <a:pt x="0" y="6826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4563721" y="3963248"/>
            <a:ext cx="682698" cy="682698"/>
          </a:xfrm>
          <a:custGeom>
            <a:avLst/>
            <a:gdLst/>
            <a:ahLst/>
            <a:cxnLst/>
            <a:rect r="r" b="b" t="t" l="l"/>
            <a:pathLst>
              <a:path h="682698" w="682698">
                <a:moveTo>
                  <a:pt x="0" y="0"/>
                </a:moveTo>
                <a:lnTo>
                  <a:pt x="682699" y="0"/>
                </a:lnTo>
                <a:lnTo>
                  <a:pt x="682699" y="682698"/>
                </a:lnTo>
                <a:lnTo>
                  <a:pt x="0" y="6826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650156" y="3963248"/>
            <a:ext cx="682698" cy="682698"/>
          </a:xfrm>
          <a:custGeom>
            <a:avLst/>
            <a:gdLst/>
            <a:ahLst/>
            <a:cxnLst/>
            <a:rect r="r" b="b" t="t" l="l"/>
            <a:pathLst>
              <a:path h="682698" w="682698">
                <a:moveTo>
                  <a:pt x="0" y="0"/>
                </a:moveTo>
                <a:lnTo>
                  <a:pt x="682698" y="0"/>
                </a:lnTo>
                <a:lnTo>
                  <a:pt x="682698" y="682698"/>
                </a:lnTo>
                <a:lnTo>
                  <a:pt x="0" y="6826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9650156" y="3093321"/>
            <a:ext cx="682698" cy="682698"/>
          </a:xfrm>
          <a:custGeom>
            <a:avLst/>
            <a:gdLst/>
            <a:ahLst/>
            <a:cxnLst/>
            <a:rect r="r" b="b" t="t" l="l"/>
            <a:pathLst>
              <a:path h="682698" w="682698">
                <a:moveTo>
                  <a:pt x="0" y="0"/>
                </a:moveTo>
                <a:lnTo>
                  <a:pt x="682698" y="0"/>
                </a:lnTo>
                <a:lnTo>
                  <a:pt x="682698" y="682698"/>
                </a:lnTo>
                <a:lnTo>
                  <a:pt x="0" y="68269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172765" y="3963248"/>
            <a:ext cx="682698" cy="682698"/>
          </a:xfrm>
          <a:custGeom>
            <a:avLst/>
            <a:gdLst/>
            <a:ahLst/>
            <a:cxnLst/>
            <a:rect r="r" b="b" t="t" l="l"/>
            <a:pathLst>
              <a:path h="682698" w="682698">
                <a:moveTo>
                  <a:pt x="0" y="0"/>
                </a:moveTo>
                <a:lnTo>
                  <a:pt x="682698" y="0"/>
                </a:lnTo>
                <a:lnTo>
                  <a:pt x="682698" y="682698"/>
                </a:lnTo>
                <a:lnTo>
                  <a:pt x="0" y="6826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650156" y="2246914"/>
            <a:ext cx="682698" cy="682698"/>
          </a:xfrm>
          <a:custGeom>
            <a:avLst/>
            <a:gdLst/>
            <a:ahLst/>
            <a:cxnLst/>
            <a:rect r="r" b="b" t="t" l="l"/>
            <a:pathLst>
              <a:path h="682698" w="682698">
                <a:moveTo>
                  <a:pt x="0" y="0"/>
                </a:moveTo>
                <a:lnTo>
                  <a:pt x="682698" y="0"/>
                </a:lnTo>
                <a:lnTo>
                  <a:pt x="682698" y="682699"/>
                </a:lnTo>
                <a:lnTo>
                  <a:pt x="0" y="68269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2868243" y="3963248"/>
            <a:ext cx="682698" cy="682698"/>
          </a:xfrm>
          <a:custGeom>
            <a:avLst/>
            <a:gdLst/>
            <a:ahLst/>
            <a:cxnLst/>
            <a:rect r="r" b="b" t="t" l="l"/>
            <a:pathLst>
              <a:path h="682698" w="682698">
                <a:moveTo>
                  <a:pt x="0" y="0"/>
                </a:moveTo>
                <a:lnTo>
                  <a:pt x="682698" y="0"/>
                </a:lnTo>
                <a:lnTo>
                  <a:pt x="682698" y="682698"/>
                </a:lnTo>
                <a:lnTo>
                  <a:pt x="0" y="68269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4736591" y="3963248"/>
            <a:ext cx="682698" cy="682698"/>
          </a:xfrm>
          <a:custGeom>
            <a:avLst/>
            <a:gdLst/>
            <a:ahLst/>
            <a:cxnLst/>
            <a:rect r="r" b="b" t="t" l="l"/>
            <a:pathLst>
              <a:path h="682698" w="682698">
                <a:moveTo>
                  <a:pt x="0" y="0"/>
                </a:moveTo>
                <a:lnTo>
                  <a:pt x="682698" y="0"/>
                </a:lnTo>
                <a:lnTo>
                  <a:pt x="682698" y="682698"/>
                </a:lnTo>
                <a:lnTo>
                  <a:pt x="0" y="68269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907341" y="4967843"/>
            <a:ext cx="1128099" cy="328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88"/>
              </a:lnSpc>
              <a:spcBef>
                <a:spcPct val="0"/>
              </a:spcBef>
            </a:pPr>
            <a:r>
              <a:rPr lang="en-US" b="true" sz="2489" strike="noStrike" u="none">
                <a:solidFill>
                  <a:srgbClr val="D35773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2003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602819" y="4967843"/>
            <a:ext cx="1128099" cy="328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88"/>
              </a:lnSpc>
              <a:spcBef>
                <a:spcPct val="0"/>
              </a:spcBef>
            </a:pPr>
            <a:r>
              <a:rPr lang="en-US" b="true" sz="2489" strike="noStrike" u="none">
                <a:solidFill>
                  <a:srgbClr val="D35773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2004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298297" y="4967843"/>
            <a:ext cx="1128099" cy="328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88"/>
              </a:lnSpc>
              <a:spcBef>
                <a:spcPct val="0"/>
              </a:spcBef>
            </a:pPr>
            <a:r>
              <a:rPr lang="en-US" b="true" sz="2489" strike="noStrike" u="none">
                <a:solidFill>
                  <a:srgbClr val="D35773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2005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993775" y="4967843"/>
            <a:ext cx="1128099" cy="328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88"/>
              </a:lnSpc>
              <a:spcBef>
                <a:spcPct val="0"/>
              </a:spcBef>
            </a:pPr>
            <a:r>
              <a:rPr lang="en-US" b="true" sz="2489" strike="noStrike" u="none">
                <a:solidFill>
                  <a:srgbClr val="D35773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2006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719795" y="4967843"/>
            <a:ext cx="1128099" cy="328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88"/>
              </a:lnSpc>
              <a:spcBef>
                <a:spcPct val="0"/>
              </a:spcBef>
            </a:pPr>
            <a:r>
              <a:rPr lang="en-US" b="true" sz="2489" strike="noStrike" u="none">
                <a:solidFill>
                  <a:srgbClr val="D35773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2009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384732" y="4967843"/>
            <a:ext cx="1128099" cy="328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88"/>
              </a:lnSpc>
              <a:spcBef>
                <a:spcPct val="0"/>
              </a:spcBef>
            </a:pPr>
            <a:r>
              <a:rPr lang="en-US" b="true" sz="2489" strike="noStrike" u="none">
                <a:solidFill>
                  <a:srgbClr val="D35773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2010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1100914" y="4967843"/>
            <a:ext cx="1128099" cy="328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88"/>
              </a:lnSpc>
              <a:spcBef>
                <a:spcPct val="0"/>
              </a:spcBef>
            </a:pPr>
            <a:r>
              <a:rPr lang="en-US" b="true" sz="2489" strike="noStrike" u="none">
                <a:solidFill>
                  <a:srgbClr val="D35773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2011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817096" y="4967843"/>
            <a:ext cx="1128099" cy="328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88"/>
              </a:lnSpc>
              <a:spcBef>
                <a:spcPct val="0"/>
              </a:spcBef>
            </a:pPr>
            <a:r>
              <a:rPr lang="en-US" b="true" sz="2489" strike="noStrike" u="none">
                <a:solidFill>
                  <a:srgbClr val="D35773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2012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4471166" y="4967843"/>
            <a:ext cx="1128099" cy="328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88"/>
              </a:lnSpc>
              <a:spcBef>
                <a:spcPct val="0"/>
              </a:spcBef>
            </a:pPr>
            <a:r>
              <a:rPr lang="en-US" b="true" sz="2489" strike="noStrike" u="none">
                <a:solidFill>
                  <a:srgbClr val="D35773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2015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6258489" y="4967843"/>
            <a:ext cx="1128099" cy="328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88"/>
              </a:lnSpc>
              <a:spcBef>
                <a:spcPct val="0"/>
              </a:spcBef>
            </a:pPr>
            <a:r>
              <a:rPr lang="en-US" b="true" sz="2489" strike="noStrike" u="none">
                <a:solidFill>
                  <a:srgbClr val="D35773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2016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62735" y="5396811"/>
            <a:ext cx="1502759" cy="331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88"/>
              </a:lnSpc>
              <a:spcBef>
                <a:spcPct val="0"/>
              </a:spcBef>
            </a:pPr>
            <a:r>
              <a:rPr lang="en-US" sz="248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LinkedIn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458213" y="5396811"/>
            <a:ext cx="1502759" cy="331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88"/>
              </a:lnSpc>
              <a:spcBef>
                <a:spcPct val="0"/>
              </a:spcBef>
            </a:pPr>
            <a:r>
              <a:rPr lang="en-US" sz="248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Facebook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153691" y="5396811"/>
            <a:ext cx="1502759" cy="663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88"/>
              </a:lnSpc>
              <a:spcBef>
                <a:spcPct val="0"/>
              </a:spcBef>
            </a:pPr>
            <a:r>
              <a:rPr lang="en-US" sz="248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YouTube Reddit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5849169" y="5396811"/>
            <a:ext cx="1502759" cy="331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88"/>
              </a:lnSpc>
              <a:spcBef>
                <a:spcPct val="0"/>
              </a:spcBef>
            </a:pPr>
            <a:r>
              <a:rPr lang="en-US" sz="248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X (Twitter)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575189" y="5396811"/>
            <a:ext cx="1502759" cy="331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88"/>
              </a:lnSpc>
              <a:spcBef>
                <a:spcPct val="0"/>
              </a:spcBef>
            </a:pPr>
            <a:r>
              <a:rPr lang="en-US" sz="248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WhatsApp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9240126" y="5396811"/>
            <a:ext cx="1502759" cy="995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88"/>
              </a:lnSpc>
              <a:spcBef>
                <a:spcPct val="0"/>
              </a:spcBef>
            </a:pPr>
            <a:r>
              <a:rPr lang="en-US" sz="248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Instagram Pinterest Quora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956308" y="5396811"/>
            <a:ext cx="1502759" cy="331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88"/>
              </a:lnSpc>
              <a:spcBef>
                <a:spcPct val="0"/>
              </a:spcBef>
            </a:pPr>
            <a:r>
              <a:rPr lang="en-US" sz="248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Snapchat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672490" y="5396811"/>
            <a:ext cx="1502759" cy="331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88"/>
              </a:lnSpc>
              <a:spcBef>
                <a:spcPct val="0"/>
              </a:spcBef>
            </a:pPr>
            <a:r>
              <a:rPr lang="en-US" sz="248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Slack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4326560" y="5396811"/>
            <a:ext cx="1502759" cy="331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88"/>
              </a:lnSpc>
              <a:spcBef>
                <a:spcPct val="0"/>
              </a:spcBef>
            </a:pPr>
            <a:r>
              <a:rPr lang="en-US" sz="2489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Discord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6113884" y="5396811"/>
            <a:ext cx="1502759" cy="331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88"/>
              </a:lnSpc>
              <a:spcBef>
                <a:spcPct val="0"/>
              </a:spcBef>
            </a:pPr>
            <a:r>
              <a:rPr lang="en-US" sz="248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TikTok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26688" y="6795628"/>
            <a:ext cx="4125141" cy="452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34"/>
              </a:lnSpc>
              <a:spcBef>
                <a:spcPct val="0"/>
              </a:spcBef>
            </a:pPr>
            <a:r>
              <a:rPr lang="en-US" sz="2738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Časová os vzniku sociálnych sietí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7954678" y="6871828"/>
            <a:ext cx="9188974" cy="588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307"/>
              </a:lnSpc>
              <a:spcBef>
                <a:spcPct val="0"/>
              </a:spcBef>
            </a:pPr>
            <a:r>
              <a:rPr lang="en-US" sz="224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Na časovej osi nie sú uvedené všetky sociálne siete, ale iba tie, ktoré sú relevantné </a:t>
            </a:r>
            <a:r>
              <a:rPr lang="en-US" sz="224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k lekcii alebo sa </a:t>
            </a:r>
            <a:r>
              <a:rPr lang="en-US" sz="224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na </a:t>
            </a:r>
            <a:r>
              <a:rPr lang="en-US" sz="224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</a:t>
            </a:r>
            <a:r>
              <a:rPr lang="en-US" sz="224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</a:t>
            </a:r>
            <a:r>
              <a:rPr lang="en-US" sz="224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ov</a:t>
            </a:r>
            <a:r>
              <a:rPr lang="en-US" sz="224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</a:t>
            </a:r>
            <a:r>
              <a:rPr lang="en-US" sz="224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ns</a:t>
            </a:r>
            <a:r>
              <a:rPr lang="en-US" sz="224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ku využíva</a:t>
            </a:r>
            <a:r>
              <a:rPr lang="en-US" sz="224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li</a:t>
            </a:r>
            <a:r>
              <a:rPr lang="en-US" sz="224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vo väčšej miere v čase vzniku metodického materiálu.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04</a:t>
              </a: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1106286" y="7292972"/>
            <a:ext cx="7363171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V="true">
            <a:off x="9796339" y="7292972"/>
            <a:ext cx="7363171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flipV="true">
            <a:off x="1328949" y="4481332"/>
            <a:ext cx="0" cy="1009574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H="true" flipV="true">
            <a:off x="2005851" y="4326850"/>
            <a:ext cx="0" cy="1164056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H="true" flipV="true">
            <a:off x="2682754" y="4127820"/>
            <a:ext cx="0" cy="1363085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flipV="true">
            <a:off x="3359657" y="3906592"/>
            <a:ext cx="0" cy="1584314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flipV="true">
            <a:off x="4036560" y="3756540"/>
            <a:ext cx="0" cy="1734366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flipV="true">
            <a:off x="4713462" y="3601157"/>
            <a:ext cx="0" cy="1889749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flipV="true">
            <a:off x="5390365" y="3396254"/>
            <a:ext cx="0" cy="2094652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flipV="true">
            <a:off x="6067268" y="3215706"/>
            <a:ext cx="0" cy="2275199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flipV="true">
            <a:off x="6744171" y="3067501"/>
            <a:ext cx="0" cy="2423405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flipV="true">
            <a:off x="7417707" y="2880022"/>
            <a:ext cx="0" cy="2610883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flipV="true">
            <a:off x="8091242" y="2779485"/>
            <a:ext cx="0" cy="2711421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>
            <a:off x="12090728" y="2779485"/>
            <a:ext cx="5058732" cy="0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9" id="19"/>
          <p:cNvSpPr txBox="true"/>
          <p:nvPr/>
        </p:nvSpPr>
        <p:spPr>
          <a:xfrm rot="0">
            <a:off x="9806388" y="2651383"/>
            <a:ext cx="2114549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Facebook | 3,07</a:t>
            </a:r>
          </a:p>
        </p:txBody>
      </p:sp>
      <p:sp>
        <p:nvSpPr>
          <p:cNvPr name="AutoShape 20" id="20"/>
          <p:cNvSpPr/>
          <p:nvPr/>
        </p:nvSpPr>
        <p:spPr>
          <a:xfrm>
            <a:off x="12090728" y="3189572"/>
            <a:ext cx="4316101" cy="0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1" id="21"/>
          <p:cNvSpPr txBox="true"/>
          <p:nvPr/>
        </p:nvSpPr>
        <p:spPr>
          <a:xfrm rot="0">
            <a:off x="9806388" y="3061470"/>
            <a:ext cx="2114549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YouTube | 2,54</a:t>
            </a:r>
          </a:p>
        </p:txBody>
      </p:sp>
      <p:sp>
        <p:nvSpPr>
          <p:cNvPr name="AutoShape 22" id="22"/>
          <p:cNvSpPr/>
          <p:nvPr/>
        </p:nvSpPr>
        <p:spPr>
          <a:xfrm flipV="true">
            <a:off x="12090728" y="3599660"/>
            <a:ext cx="3418675" cy="0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3" id="23"/>
          <p:cNvSpPr txBox="true"/>
          <p:nvPr/>
        </p:nvSpPr>
        <p:spPr>
          <a:xfrm rot="0">
            <a:off x="9806388" y="3471558"/>
            <a:ext cx="2114549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WhatsApp | 2,0</a:t>
            </a:r>
          </a:p>
        </p:txBody>
      </p:sp>
      <p:sp>
        <p:nvSpPr>
          <p:cNvPr name="AutoShape 24" id="24"/>
          <p:cNvSpPr/>
          <p:nvPr/>
        </p:nvSpPr>
        <p:spPr>
          <a:xfrm>
            <a:off x="12090728" y="4009747"/>
            <a:ext cx="3418675" cy="0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9806388" y="3881645"/>
            <a:ext cx="2114549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Instagram | 2,0</a:t>
            </a:r>
          </a:p>
        </p:txBody>
      </p:sp>
      <p:sp>
        <p:nvSpPr>
          <p:cNvPr name="AutoShape 26" id="26"/>
          <p:cNvSpPr/>
          <p:nvPr/>
        </p:nvSpPr>
        <p:spPr>
          <a:xfrm flipV="true">
            <a:off x="12090728" y="4419835"/>
            <a:ext cx="2129373" cy="0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9806388" y="4676111"/>
            <a:ext cx="2114549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WeChat | 1,39</a:t>
            </a:r>
          </a:p>
        </p:txBody>
      </p:sp>
      <p:sp>
        <p:nvSpPr>
          <p:cNvPr name="AutoShape 28" id="28"/>
          <p:cNvSpPr/>
          <p:nvPr/>
        </p:nvSpPr>
        <p:spPr>
          <a:xfrm flipV="true">
            <a:off x="12090728" y="5240009"/>
            <a:ext cx="913504" cy="0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9" id="29"/>
          <p:cNvSpPr txBox="true"/>
          <p:nvPr/>
        </p:nvSpPr>
        <p:spPr>
          <a:xfrm rot="0">
            <a:off x="9806388" y="5111907"/>
            <a:ext cx="2114549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Snapchat | 0,85</a:t>
            </a:r>
          </a:p>
        </p:txBody>
      </p:sp>
      <p:sp>
        <p:nvSpPr>
          <p:cNvPr name="AutoShape 30" id="30"/>
          <p:cNvSpPr/>
          <p:nvPr/>
        </p:nvSpPr>
        <p:spPr>
          <a:xfrm>
            <a:off x="12090728" y="5650097"/>
            <a:ext cx="730827" cy="0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1" id="31"/>
          <p:cNvSpPr txBox="true"/>
          <p:nvPr/>
        </p:nvSpPr>
        <p:spPr>
          <a:xfrm rot="0">
            <a:off x="9806388" y="5521995"/>
            <a:ext cx="2114549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Reddit | 0,72</a:t>
            </a:r>
          </a:p>
        </p:txBody>
      </p:sp>
      <p:sp>
        <p:nvSpPr>
          <p:cNvPr name="AutoShape 32" id="32"/>
          <p:cNvSpPr/>
          <p:nvPr/>
        </p:nvSpPr>
        <p:spPr>
          <a:xfrm>
            <a:off x="12090728" y="6060184"/>
            <a:ext cx="730827" cy="0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3" id="33"/>
          <p:cNvSpPr txBox="true"/>
          <p:nvPr/>
        </p:nvSpPr>
        <p:spPr>
          <a:xfrm rot="0">
            <a:off x="9806388" y="5932082"/>
            <a:ext cx="2114549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X (Twitter) | 0,56</a:t>
            </a:r>
          </a:p>
        </p:txBody>
      </p:sp>
      <p:sp>
        <p:nvSpPr>
          <p:cNvPr name="AutoShape 34" id="34"/>
          <p:cNvSpPr/>
          <p:nvPr/>
        </p:nvSpPr>
        <p:spPr>
          <a:xfrm>
            <a:off x="12090728" y="6470272"/>
            <a:ext cx="730827" cy="0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5" id="35"/>
          <p:cNvSpPr txBox="true"/>
          <p:nvPr/>
        </p:nvSpPr>
        <p:spPr>
          <a:xfrm rot="0">
            <a:off x="9806388" y="6342170"/>
            <a:ext cx="2114549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Pinterest | 0,55</a:t>
            </a:r>
          </a:p>
        </p:txBody>
      </p:sp>
      <p:sp>
        <p:nvSpPr>
          <p:cNvPr name="AutoShape 36" id="36"/>
          <p:cNvSpPr/>
          <p:nvPr/>
        </p:nvSpPr>
        <p:spPr>
          <a:xfrm>
            <a:off x="12090728" y="4829922"/>
            <a:ext cx="1683674" cy="0"/>
          </a:xfrm>
          <a:prstGeom prst="line">
            <a:avLst/>
          </a:prstGeom>
          <a:ln cap="flat" w="161925">
            <a:solidFill>
              <a:srgbClr val="D357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9806388" y="4291732"/>
            <a:ext cx="2114549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TikTok | 1,84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28700" y="6373251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2015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383652" y="6373251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2017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3061128" y="6373251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2018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416079" y="6373251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2020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093555" y="6373251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2021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771031" y="6373251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2022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448507" y="6373251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2023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122043" y="6373251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2024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7795579" y="6373251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2025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738604" y="6373251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2019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706176" y="6373251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2016</a:t>
            </a:r>
          </a:p>
        </p:txBody>
      </p:sp>
      <p:sp>
        <p:nvSpPr>
          <p:cNvPr name="TextBox 49" id="49"/>
          <p:cNvSpPr txBox="true"/>
          <p:nvPr/>
        </p:nvSpPr>
        <p:spPr>
          <a:xfrm rot="-5400000">
            <a:off x="1037052" y="5773715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2,15</a:t>
            </a:r>
          </a:p>
        </p:txBody>
      </p:sp>
      <p:sp>
        <p:nvSpPr>
          <p:cNvPr name="TextBox 50" id="50"/>
          <p:cNvSpPr txBox="true"/>
          <p:nvPr/>
        </p:nvSpPr>
        <p:spPr>
          <a:xfrm rot="-5400000">
            <a:off x="1713954" y="5773715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2,46</a:t>
            </a:r>
          </a:p>
        </p:txBody>
      </p:sp>
      <p:sp>
        <p:nvSpPr>
          <p:cNvPr name="TextBox 51" id="51"/>
          <p:cNvSpPr txBox="true"/>
          <p:nvPr/>
        </p:nvSpPr>
        <p:spPr>
          <a:xfrm rot="-5400000">
            <a:off x="2390857" y="5773715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2,92</a:t>
            </a:r>
          </a:p>
        </p:txBody>
      </p:sp>
      <p:sp>
        <p:nvSpPr>
          <p:cNvPr name="TextBox 52" id="52"/>
          <p:cNvSpPr txBox="true"/>
          <p:nvPr/>
        </p:nvSpPr>
        <p:spPr>
          <a:xfrm rot="-5400000">
            <a:off x="3067760" y="5773715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3,28</a:t>
            </a:r>
          </a:p>
        </p:txBody>
      </p:sp>
      <p:sp>
        <p:nvSpPr>
          <p:cNvPr name="TextBox 53" id="53"/>
          <p:cNvSpPr txBox="true"/>
          <p:nvPr/>
        </p:nvSpPr>
        <p:spPr>
          <a:xfrm rot="-5400000">
            <a:off x="3744663" y="5773715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3,54</a:t>
            </a:r>
          </a:p>
        </p:txBody>
      </p:sp>
      <p:sp>
        <p:nvSpPr>
          <p:cNvPr name="TextBox 54" id="54"/>
          <p:cNvSpPr txBox="true"/>
          <p:nvPr/>
        </p:nvSpPr>
        <p:spPr>
          <a:xfrm rot="-5400000">
            <a:off x="4421565" y="5773715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3,81</a:t>
            </a:r>
          </a:p>
        </p:txBody>
      </p:sp>
      <p:sp>
        <p:nvSpPr>
          <p:cNvPr name="TextBox 55" id="55"/>
          <p:cNvSpPr txBox="true"/>
          <p:nvPr/>
        </p:nvSpPr>
        <p:spPr>
          <a:xfrm rot="-5400000">
            <a:off x="5098468" y="5773715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4,33</a:t>
            </a:r>
          </a:p>
        </p:txBody>
      </p:sp>
      <p:sp>
        <p:nvSpPr>
          <p:cNvPr name="TextBox 56" id="56"/>
          <p:cNvSpPr txBox="true"/>
          <p:nvPr/>
        </p:nvSpPr>
        <p:spPr>
          <a:xfrm rot="-5400000">
            <a:off x="5775371" y="5773715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4,65</a:t>
            </a:r>
          </a:p>
        </p:txBody>
      </p:sp>
      <p:sp>
        <p:nvSpPr>
          <p:cNvPr name="TextBox 57" id="57"/>
          <p:cNvSpPr txBox="true"/>
          <p:nvPr/>
        </p:nvSpPr>
        <p:spPr>
          <a:xfrm rot="-5400000">
            <a:off x="6452274" y="5773715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4,80</a:t>
            </a:r>
          </a:p>
        </p:txBody>
      </p:sp>
      <p:sp>
        <p:nvSpPr>
          <p:cNvPr name="TextBox 58" id="58"/>
          <p:cNvSpPr txBox="true"/>
          <p:nvPr/>
        </p:nvSpPr>
        <p:spPr>
          <a:xfrm rot="-5400000">
            <a:off x="7125809" y="5773715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5,07</a:t>
            </a:r>
          </a:p>
        </p:txBody>
      </p:sp>
      <p:sp>
        <p:nvSpPr>
          <p:cNvPr name="TextBox 59" id="59"/>
          <p:cNvSpPr txBox="true"/>
          <p:nvPr/>
        </p:nvSpPr>
        <p:spPr>
          <a:xfrm rot="-5400000">
            <a:off x="7799345" y="5773715"/>
            <a:ext cx="602790" cy="2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40"/>
              </a:lnSpc>
              <a:spcBef>
                <a:spcPct val="0"/>
              </a:spcBef>
            </a:pPr>
            <a:r>
              <a:rPr lang="en-US" sz="198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5,31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116336" y="7392376"/>
            <a:ext cx="7122004" cy="459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12"/>
              </a:lnSpc>
              <a:spcBef>
                <a:spcPct val="0"/>
              </a:spcBef>
            </a:pPr>
            <a:r>
              <a:rPr lang="en-US" sz="2723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Nárast používateľov na sociálnych sieťach (v miliardách)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806388" y="7392376"/>
            <a:ext cx="7452912" cy="459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12"/>
              </a:lnSpc>
              <a:spcBef>
                <a:spcPct val="0"/>
              </a:spcBef>
            </a:pPr>
            <a:r>
              <a:rPr lang="en-US" sz="2723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Aktívni používatelia sociálnych sietí mesačne </a:t>
            </a:r>
            <a:r>
              <a:rPr lang="en-US" sz="2723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(v miliardách)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05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069998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75799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78474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6" y="0"/>
                </a:lnTo>
                <a:lnTo>
                  <a:pt x="997296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728247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27794" y="6597415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417097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078021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722899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035297" y="1028700"/>
            <a:ext cx="997297" cy="997297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D35773"/>
              </a:solidFill>
              <a:prstDash val="dash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184945" y="1028700"/>
            <a:ext cx="997297" cy="997297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D35773"/>
              </a:solidFill>
              <a:prstDash val="dash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028700" y="2594464"/>
            <a:ext cx="16230600" cy="1579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79"/>
              </a:lnSpc>
              <a:spcBef>
                <a:spcPct val="0"/>
              </a:spcBef>
            </a:pPr>
            <a:r>
              <a:rPr lang="en-US" b="true" sz="4279" strike="noStrike" u="none">
                <a:solidFill>
                  <a:srgbClr val="000000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Model založený na priateľoch</a:t>
            </a:r>
          </a:p>
          <a:p>
            <a:pPr algn="l" marL="0" indent="0" lvl="0">
              <a:lnSpc>
                <a:spcPts val="4279"/>
              </a:lnSpc>
              <a:spcBef>
                <a:spcPct val="0"/>
              </a:spcBef>
            </a:pP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ajstarší model sociálnej siete, v ktorom 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sa 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používatelia 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pr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pája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jú s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 s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voji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mi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priateľ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mi 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 známymi.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177463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Instagram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584652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Reddit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941794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Quora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467885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Slack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702655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X (Twitter)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177463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LinkedIn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584652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TikTok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941794" y="8592852"/>
            <a:ext cx="1556645" cy="414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Discord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467885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YouTube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702655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Facebook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06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069998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75799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78474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6" y="0"/>
                </a:lnTo>
                <a:lnTo>
                  <a:pt x="997296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728247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27794" y="6597415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417097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078021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722899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035297" y="1028700"/>
            <a:ext cx="997297" cy="997297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D35773"/>
              </a:solidFill>
              <a:prstDash val="dash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184945" y="1028700"/>
            <a:ext cx="997297" cy="997297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D35773"/>
              </a:solidFill>
              <a:prstDash val="dash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028700" y="2509669"/>
            <a:ext cx="16230600" cy="3280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79"/>
              </a:lnSpc>
              <a:spcBef>
                <a:spcPct val="0"/>
              </a:spcBef>
            </a:pPr>
            <a:r>
              <a:rPr lang="en-US" b="true" sz="4279" strike="noStrike" u="none">
                <a:solidFill>
                  <a:srgbClr val="000000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Model založený na sledujúcich</a:t>
            </a:r>
          </a:p>
          <a:p>
            <a:pPr algn="l" marL="0" indent="0" lvl="0">
              <a:lnSpc>
                <a:spcPts val="4279"/>
              </a:lnSpc>
              <a:spcBef>
                <a:spcPct val="0"/>
              </a:spcBef>
            </a:pP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Druhá vlna sociálnych sietí nastala s modelom sled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ovateľov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(followers). Ten vyriešil pro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blé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m nadväzovania „priateľstva“ s 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po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užívateľmi, ktorých chceli iní používatelia iba sledovať (nepoznali sa osobne). Zároveň však sústredil tvorbu obsahu 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medzi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malý počet najvplyvnejších osobností, takže pre bežných používateľov bolo oveľa ťažšie sa presadiť.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177463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Instagram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584652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Reddit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941794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Quora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467885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Slack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702655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X (Twitter)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177463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LinkedIn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584652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TikTok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941794" y="8592852"/>
            <a:ext cx="1556645" cy="414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Discord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467885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YouTube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702655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Facebook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07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069998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75799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78474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6" y="0"/>
                </a:lnTo>
                <a:lnTo>
                  <a:pt x="997296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728247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27794" y="6597415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417097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078021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722899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035297" y="1028700"/>
            <a:ext cx="997297" cy="997297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D35773"/>
              </a:solidFill>
              <a:prstDash val="dash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184945" y="1028700"/>
            <a:ext cx="997297" cy="997297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D35773"/>
              </a:solidFill>
              <a:prstDash val="dash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028700" y="2509669"/>
            <a:ext cx="16230600" cy="2194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79"/>
              </a:lnSpc>
              <a:spcBef>
                <a:spcPct val="0"/>
              </a:spcBef>
            </a:pPr>
            <a:r>
              <a:rPr lang="en-US" b="true" sz="4279" strike="noStrike" u="none">
                <a:solidFill>
                  <a:srgbClr val="000000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Model založený na záujmoch</a:t>
            </a:r>
          </a:p>
          <a:p>
            <a:pPr algn="l" marL="0" indent="0" lvl="0">
              <a:lnSpc>
                <a:spcPts val="4279"/>
              </a:lnSpc>
              <a:spcBef>
                <a:spcPct val="0"/>
              </a:spcBef>
            </a:pP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Záujmovo orientované siete sa z pôvodných fór rozrástli do skutočných sociálnych sietí. 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Pou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žívateľ si vyberie témy, o ktorých sa chce dozvedať, a tým sa pripojí do skupín s rovnakými záujmami.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177463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Instagram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584652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Reddit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941794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Quora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467885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Slack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702655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X (Twitter)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177463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LinkedIn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584652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TikTok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941794" y="8592852"/>
            <a:ext cx="1556645" cy="414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Discord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467885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YouTube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702655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Facebook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08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069998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75799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78474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6" y="0"/>
                </a:lnTo>
                <a:lnTo>
                  <a:pt x="997296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728247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27794" y="6597415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417097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078021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722899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035297" y="1028700"/>
            <a:ext cx="997297" cy="997297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D35773"/>
              </a:solidFill>
              <a:prstDash val="dash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184945" y="1028700"/>
            <a:ext cx="997297" cy="997297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D35773"/>
              </a:solidFill>
              <a:prstDash val="dash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028700" y="2509669"/>
            <a:ext cx="16230600" cy="1651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79"/>
              </a:lnSpc>
              <a:spcBef>
                <a:spcPct val="0"/>
              </a:spcBef>
            </a:pPr>
            <a:r>
              <a:rPr lang="en-US" b="true" sz="4279" strike="noStrike" u="none">
                <a:solidFill>
                  <a:srgbClr val="000000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Model založený na skupinách</a:t>
            </a:r>
          </a:p>
          <a:p>
            <a:pPr algn="l" marL="0" indent="0" lvl="0">
              <a:lnSpc>
                <a:spcPts val="4279"/>
              </a:lnSpc>
              <a:spcBef>
                <a:spcPct val="0"/>
              </a:spcBef>
            </a:pP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Veľkým trendom sa stalo budovanie komunít, čo 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vie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dlo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k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v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ytvore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ni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u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služ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ie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b,</a:t>
            </a:r>
          </a:p>
          <a:p>
            <a:pPr algn="l" marL="0" indent="0" lvl="0">
              <a:lnSpc>
                <a:spcPts val="4279"/>
              </a:lnSpc>
              <a:spcBef>
                <a:spcPct val="0"/>
              </a:spcBef>
            </a:pP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 ktorých 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ľudi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 často 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ani 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nev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ed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, že s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považ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ujú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za sociálne siete.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177463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Instagram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584652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Reddit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941794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Quora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467885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Slack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702655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X (Twitter)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177463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LinkedIn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584652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TikTok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941794" y="8592852"/>
            <a:ext cx="1556645" cy="414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Discord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467885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YouTube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702655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Facebook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09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069998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75799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78474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6" y="0"/>
                </a:lnTo>
                <a:lnTo>
                  <a:pt x="997296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728247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27794" y="6597415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417097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078021" y="6665572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722899" y="8261003"/>
            <a:ext cx="997297" cy="997297"/>
          </a:xfrm>
          <a:custGeom>
            <a:avLst/>
            <a:gdLst/>
            <a:ahLst/>
            <a:cxnLst/>
            <a:rect r="r" b="b" t="t" l="l"/>
            <a:pathLst>
              <a:path h="997297" w="997297">
                <a:moveTo>
                  <a:pt x="0" y="0"/>
                </a:moveTo>
                <a:lnTo>
                  <a:pt x="997297" y="0"/>
                </a:lnTo>
                <a:lnTo>
                  <a:pt x="997297" y="997297"/>
                </a:lnTo>
                <a:lnTo>
                  <a:pt x="0" y="99729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035297" y="1028700"/>
            <a:ext cx="997297" cy="997297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D35773"/>
              </a:solidFill>
              <a:prstDash val="dash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184945" y="1028700"/>
            <a:ext cx="997297" cy="997297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D35773"/>
              </a:solidFill>
              <a:prstDash val="dash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028700" y="2509669"/>
            <a:ext cx="16230600" cy="2194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79"/>
              </a:lnSpc>
              <a:spcBef>
                <a:spcPct val="0"/>
              </a:spcBef>
            </a:pPr>
            <a:r>
              <a:rPr lang="en-US" b="true" sz="4279" strike="noStrike" u="none">
                <a:solidFill>
                  <a:srgbClr val="000000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Algoritmický odporúčací model</a:t>
            </a:r>
          </a:p>
          <a:p>
            <a:pPr algn="l" marL="0" indent="0" lvl="0">
              <a:lnSpc>
                <a:spcPts val="4279"/>
              </a:lnSpc>
              <a:spcBef>
                <a:spcPct val="0"/>
              </a:spcBef>
            </a:pP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Pou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žívatelia konzumujú predovšetkým 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obsah 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z algoritmick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y vytváran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ého kanála 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b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z toho, 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by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ni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koho sledova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li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alebo 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si ho 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pridáva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li</a:t>
            </a:r>
            <a:r>
              <a:rPr lang="en-US" sz="42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do priateľov. Algoritmické odporúčanie je priamou odozvou na používateľské správanie.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177463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Instagram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584652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Reddit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941794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Quora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467885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Slack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702655" y="6929264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X (Twitter)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177463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LinkedIn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584652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TikTok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941794" y="8592852"/>
            <a:ext cx="1556645" cy="414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Discord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467885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YouTube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702655" y="8592852"/>
            <a:ext cx="1556645" cy="4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3174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Facebook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A0BAF1496DF4FAB07CBD7D8C6381B" ma:contentTypeVersion="19" ma:contentTypeDescription="Umožňuje vytvoriť nový dokument." ma:contentTypeScope="" ma:versionID="8cbb1a9566d92a3189434d2599fc3acf">
  <xsd:schema xmlns:xsd="http://www.w3.org/2001/XMLSchema" xmlns:xs="http://www.w3.org/2001/XMLSchema" xmlns:p="http://schemas.microsoft.com/office/2006/metadata/properties" xmlns:ns2="801d1ffc-f101-4564-a76a-00269611aa3a" xmlns:ns3="d8c3ba35-2df7-4286-bb89-1a2c65673428" targetNamespace="http://schemas.microsoft.com/office/2006/metadata/properties" ma:root="true" ma:fieldsID="f25b1d2d913de49578f655f81cc2c9ac" ns2:_="" ns3:_="">
    <xsd:import namespace="801d1ffc-f101-4564-a76a-00269611aa3a"/>
    <xsd:import namespace="d8c3ba35-2df7-4286-bb89-1a2c65673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1ffc-f101-4564-a76a-00269611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3ba35-2df7-4286-bb89-1a2c656734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86e7f3-5779-4bfa-b9ff-27201219e08a}" ma:internalName="TaxCatchAll" ma:showField="CatchAllData" ma:web="d8c3ba35-2df7-4286-bb89-1a2c65673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c3ba35-2df7-4286-bb89-1a2c65673428" xsi:nil="true"/>
    <lcf76f155ced4ddcb4097134ff3c332f xmlns="801d1ffc-f101-4564-a76a-00269611aa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98EBFD-D5D6-4E61-8BD2-34EB51E705D4}"/>
</file>

<file path=customXml/itemProps2.xml><?xml version="1.0" encoding="utf-8"?>
<ds:datastoreItem xmlns:ds="http://schemas.openxmlformats.org/officeDocument/2006/customXml" ds:itemID="{2BD16372-B344-4ED2-B385-42FFFFFCC7BB}"/>
</file>

<file path=customXml/itemProps3.xml><?xml version="1.0" encoding="utf-8"?>
<ds:datastoreItem xmlns:ds="http://schemas.openxmlformats.org/officeDocument/2006/customXml" ds:itemID="{C922EA74-5E71-4B00-8C85-E9E0FCE5CE7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Mediálna výchova 01_Prezentácia</dc:title>
  <cp:revision>1</cp:revision>
  <dcterms:created xsi:type="dcterms:W3CDTF">2006-08-16T00:00:00Z</dcterms:created>
  <dcterms:modified xsi:type="dcterms:W3CDTF">2011-08-01T06:04:30Z</dcterms:modified>
  <dc:identifier>DAGvMDyA5F4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0x010100A01A0BAF1496DF4FAB07CBD7D8C6381B</vt:lpwstr>
  </property>
</Properties>
</file>