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Setup Grotesk Bold" charset="1" panose="00000000000000000000"/>
      <p:regular r:id="rId12"/>
    </p:embeddedFont>
    <p:embeddedFont>
      <p:font typeface="Setup Grotesk" charset="1" panose="00000000000000000000"/>
      <p:regular r:id="rId13"/>
    </p:embeddedFont>
    <p:embeddedFont>
      <p:font typeface="Darker Grotesque Semi-Bold" charset="1" panose="00000000000000000000"/>
      <p:regular r:id="rId14"/>
    </p:embeddedFont>
    <p:embeddedFont>
      <p:font typeface="Darker Grotesque" charset="1" panose="00000000000000000000"/>
      <p:regular r:id="rId15"/>
    </p:embeddedFont>
    <p:embeddedFont>
      <p:font typeface="Darker Grotesque Medium" charset="1" panose="000000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3.fntdata"/><Relationship Id="rId8" Type="http://schemas.openxmlformats.org/officeDocument/2006/relationships/slide" Target="slides/slide3.xml"/><Relationship Id="rId18" Type="http://schemas.openxmlformats.org/officeDocument/2006/relationships/customXml" Target="../customXml/item2.xml"/><Relationship Id="rId3" Type="http://schemas.openxmlformats.org/officeDocument/2006/relationships/viewProps" Target="viewProps.xml"/><Relationship Id="rId12" Type="http://schemas.openxmlformats.org/officeDocument/2006/relationships/font" Target="fonts/font12.fntdata"/><Relationship Id="rId7" Type="http://schemas.openxmlformats.org/officeDocument/2006/relationships/slide" Target="slides/slide2.xml"/><Relationship Id="rId17" Type="http://schemas.openxmlformats.org/officeDocument/2006/relationships/customXml" Target="../customXml/item1.xml"/><Relationship Id="rId16" Type="http://schemas.openxmlformats.org/officeDocument/2006/relationships/font" Target="fonts/font16.fntdata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15" Type="http://schemas.openxmlformats.org/officeDocument/2006/relationships/font" Target="fonts/font15.fntdata"/><Relationship Id="rId5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ustomXml" Target="../customXml/item3.xml"/><Relationship Id="rId14" Type="http://schemas.openxmlformats.org/officeDocument/2006/relationships/font" Target="fonts/font14.fntdata"/><Relationship Id="rId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https://sarinkaaaa3101.cz" TargetMode="External" Type="http://schemas.openxmlformats.org/officeDocument/2006/relationships/hyperlink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https://bit.ly/4fImRKc" TargetMode="External" Type="http://schemas.openxmlformats.org/officeDocument/2006/relationships/hyperlink"/><Relationship Id="rId7" Target="https://bit.ly/4fFsl8G" TargetMode="External" Type="http://schemas.openxmlformats.org/officeDocument/2006/relationships/hyperlink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https://fotoforensics.com" TargetMode="External" Type="http://schemas.openxmlformats.org/officeDocument/2006/relationships/hyperlink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00481" y="7788626"/>
            <a:ext cx="3403127" cy="1386001"/>
          </a:xfrm>
          <a:custGeom>
            <a:avLst/>
            <a:gdLst/>
            <a:ahLst/>
            <a:cxnLst/>
            <a:rect r="r" b="b" t="t" l="l"/>
            <a:pathLst>
              <a:path h="1386001" w="3403127">
                <a:moveTo>
                  <a:pt x="0" y="0"/>
                </a:moveTo>
                <a:lnTo>
                  <a:pt x="3403128" y="0"/>
                </a:lnTo>
                <a:lnTo>
                  <a:pt x="3403128" y="1386001"/>
                </a:lnTo>
                <a:lnTo>
                  <a:pt x="0" y="138600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2291754"/>
            <a:ext cx="11565158" cy="1301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8280"/>
              </a:lnSpc>
              <a:spcBef>
                <a:spcPct val="0"/>
              </a:spcBef>
            </a:pPr>
            <a:r>
              <a:rPr lang="en-US" b="true" sz="9000">
                <a:solidFill>
                  <a:srgbClr val="FFFFFF"/>
                </a:solidFill>
                <a:latin typeface="Setup Grotesk Bold"/>
                <a:ea typeface="Setup Grotesk Bold"/>
                <a:cs typeface="Setup Grotesk Bold"/>
                <a:sym typeface="Setup Grotesk Bold"/>
              </a:rPr>
              <a:t>Kyberbezpečnosť I.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3908650"/>
            <a:ext cx="9116256" cy="7302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00"/>
              </a:lnSpc>
              <a:spcBef>
                <a:spcPct val="0"/>
              </a:spcBef>
            </a:pPr>
            <a:r>
              <a:rPr lang="en-US" sz="5000">
                <a:solidFill>
                  <a:srgbClr val="FFFFFF"/>
                </a:solidFill>
                <a:latin typeface="Setup Grotesk"/>
                <a:ea typeface="Setup Grotesk"/>
                <a:cs typeface="Setup Grotesk"/>
                <a:sym typeface="Setup Grotesk"/>
              </a:rPr>
              <a:t>Digitálna stopa a OSINT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6306379"/>
            <a:ext cx="4523267" cy="3479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282"/>
              </a:lnSpc>
              <a:spcBef>
                <a:spcPct val="0"/>
              </a:spcBef>
            </a:pPr>
            <a:r>
              <a:rPr lang="en-US" sz="2481">
                <a:solidFill>
                  <a:srgbClr val="FFFFFF"/>
                </a:solidFill>
                <a:latin typeface="Setup Grotesk"/>
                <a:ea typeface="Setup Grotesk"/>
                <a:cs typeface="Setup Grotesk"/>
                <a:sym typeface="Setup Grotesk"/>
              </a:rPr>
              <a:t>Lekcia 45 minút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4798136"/>
            <a:ext cx="8828047" cy="3453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281"/>
              </a:lnSpc>
              <a:spcBef>
                <a:spcPct val="0"/>
              </a:spcBef>
            </a:pPr>
            <a:r>
              <a:rPr lang="en-US" sz="2480">
                <a:solidFill>
                  <a:srgbClr val="FFFFFF"/>
                </a:solidFill>
                <a:latin typeface="Setup Grotesk"/>
                <a:ea typeface="Setup Grotesk"/>
                <a:cs typeface="Setup Grotesk"/>
                <a:sym typeface="Setup Grotesk"/>
              </a:rPr>
              <a:t>Kto je Sára?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02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192932" y="3519963"/>
            <a:ext cx="3520016" cy="3520016"/>
          </a:xfrm>
          <a:custGeom>
            <a:avLst/>
            <a:gdLst/>
            <a:ahLst/>
            <a:cxnLst/>
            <a:rect r="r" b="b" t="t" l="l"/>
            <a:pathLst>
              <a:path h="3520016" w="3520016">
                <a:moveTo>
                  <a:pt x="0" y="0"/>
                </a:moveTo>
                <a:lnTo>
                  <a:pt x="3520016" y="0"/>
                </a:lnTo>
                <a:lnTo>
                  <a:pt x="3520016" y="3520016"/>
                </a:lnTo>
                <a:lnTo>
                  <a:pt x="0" y="35200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w="38100" cap="sq">
            <a:solidFill>
              <a:srgbClr val="5379C2"/>
            </a:solidFill>
            <a:prstDash val="solid"/>
            <a:miter/>
          </a:ln>
        </p:spPr>
      </p:sp>
      <p:sp>
        <p:nvSpPr>
          <p:cNvPr name="TextBox 6" id="6"/>
          <p:cNvSpPr txBox="true"/>
          <p:nvPr/>
        </p:nvSpPr>
        <p:spPr>
          <a:xfrm rot="0">
            <a:off x="7058516" y="7300018"/>
            <a:ext cx="3788849" cy="508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878"/>
              </a:lnSpc>
              <a:spcBef>
                <a:spcPct val="0"/>
              </a:spcBef>
            </a:pPr>
            <a:r>
              <a:rPr lang="en-US" sz="3878" strike="noStrike" u="sng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  <a:hlinkClick r:id="rId4" tooltip="https://sarinkaaaa3101.cz"/>
              </a:rPr>
              <a:t>sarinkaaaa3101.cz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995690" y="2141157"/>
            <a:ext cx="13914501" cy="6650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46"/>
              </a:lnSpc>
              <a:spcBef>
                <a:spcPct val="0"/>
              </a:spcBef>
            </a:pPr>
            <a:r>
              <a:rPr lang="en-US" sz="5046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Blog používateľa Sarinkaaaa3101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03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3142287" y="3805713"/>
            <a:ext cx="3520016" cy="3520016"/>
          </a:xfrm>
          <a:custGeom>
            <a:avLst/>
            <a:gdLst/>
            <a:ahLst/>
            <a:cxnLst/>
            <a:rect r="r" b="b" t="t" l="l"/>
            <a:pathLst>
              <a:path h="3520016" w="3520016">
                <a:moveTo>
                  <a:pt x="0" y="0"/>
                </a:moveTo>
                <a:lnTo>
                  <a:pt x="3520016" y="0"/>
                </a:lnTo>
                <a:lnTo>
                  <a:pt x="3520016" y="3520016"/>
                </a:lnTo>
                <a:lnTo>
                  <a:pt x="0" y="35200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w="38100" cap="sq">
            <a:solidFill>
              <a:srgbClr val="5379C2"/>
            </a:solidFill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1357285" y="3805713"/>
            <a:ext cx="3520016" cy="3520016"/>
          </a:xfrm>
          <a:custGeom>
            <a:avLst/>
            <a:gdLst/>
            <a:ahLst/>
            <a:cxnLst/>
            <a:rect r="r" b="b" t="t" l="l"/>
            <a:pathLst>
              <a:path h="3520016" w="3520016">
                <a:moveTo>
                  <a:pt x="0" y="0"/>
                </a:moveTo>
                <a:lnTo>
                  <a:pt x="3520016" y="0"/>
                </a:lnTo>
                <a:lnTo>
                  <a:pt x="3520016" y="3520016"/>
                </a:lnTo>
                <a:lnTo>
                  <a:pt x="0" y="352001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w="38100" cap="sq">
            <a:solidFill>
              <a:srgbClr val="5379C2"/>
            </a:solidFill>
            <a:prstDash val="solid"/>
            <a:miter/>
          </a:ln>
        </p:spPr>
      </p:sp>
      <p:sp>
        <p:nvSpPr>
          <p:cNvPr name="TextBox 7" id="7"/>
          <p:cNvSpPr txBox="true"/>
          <p:nvPr/>
        </p:nvSpPr>
        <p:spPr>
          <a:xfrm rot="0">
            <a:off x="3007870" y="7585768"/>
            <a:ext cx="3788849" cy="508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878"/>
              </a:lnSpc>
              <a:spcBef>
                <a:spcPct val="0"/>
              </a:spcBef>
            </a:pPr>
            <a:r>
              <a:rPr lang="en-US" sz="3878" strike="noStrike" u="sng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  <a:hlinkClick r:id="rId6" tooltip="https://bit.ly/4fImRKc"/>
              </a:rPr>
              <a:t>bit.ly/4fImRKc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088452" y="7585768"/>
            <a:ext cx="3788849" cy="508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878"/>
              </a:lnSpc>
              <a:spcBef>
                <a:spcPct val="0"/>
              </a:spcBef>
            </a:pPr>
            <a:r>
              <a:rPr lang="en-US" sz="3878" strike="noStrike" u="sng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  <a:hlinkClick r:id="rId7" tooltip="https://bit.ly/4fFsl8G"/>
              </a:rPr>
              <a:t>bit.ly/4fFsl8G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702068" y="2158548"/>
            <a:ext cx="6400455" cy="1297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46"/>
              </a:lnSpc>
              <a:spcBef>
                <a:spcPct val="0"/>
              </a:spcBef>
            </a:pPr>
            <a:r>
              <a:rPr lang="en-US" sz="5046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Čo sú to metadáta a ako pracovať s FotoForensics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782649" y="2158548"/>
            <a:ext cx="6400455" cy="1297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46"/>
              </a:lnSpc>
              <a:spcBef>
                <a:spcPct val="0"/>
              </a:spcBef>
            </a:pPr>
            <a:r>
              <a:rPr lang="en-US" sz="5046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Ako vyhľadávať na Googli pomocou obrázka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04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192932" y="3519963"/>
            <a:ext cx="3520016" cy="3520016"/>
          </a:xfrm>
          <a:custGeom>
            <a:avLst/>
            <a:gdLst/>
            <a:ahLst/>
            <a:cxnLst/>
            <a:rect r="r" b="b" t="t" l="l"/>
            <a:pathLst>
              <a:path h="3520016" w="3520016">
                <a:moveTo>
                  <a:pt x="0" y="0"/>
                </a:moveTo>
                <a:lnTo>
                  <a:pt x="3520016" y="0"/>
                </a:lnTo>
                <a:lnTo>
                  <a:pt x="3520016" y="3520016"/>
                </a:lnTo>
                <a:lnTo>
                  <a:pt x="0" y="35200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w="38100" cap="sq">
            <a:solidFill>
              <a:srgbClr val="5379C2"/>
            </a:solidFill>
            <a:prstDash val="solid"/>
            <a:miter/>
          </a:ln>
        </p:spPr>
      </p:sp>
      <p:sp>
        <p:nvSpPr>
          <p:cNvPr name="TextBox 6" id="6"/>
          <p:cNvSpPr txBox="true"/>
          <p:nvPr/>
        </p:nvSpPr>
        <p:spPr>
          <a:xfrm rot="0">
            <a:off x="7058516" y="7300018"/>
            <a:ext cx="3788849" cy="508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878"/>
              </a:lnSpc>
              <a:spcBef>
                <a:spcPct val="0"/>
              </a:spcBef>
            </a:pPr>
            <a:r>
              <a:rPr lang="en-US" sz="3878" strike="noStrike" u="sng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  <a:hlinkClick r:id="rId4" tooltip="https://fotoforensics.com"/>
              </a:rPr>
              <a:t>fotoforensics.com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995690" y="2141157"/>
            <a:ext cx="13914501" cy="6650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46"/>
              </a:lnSpc>
              <a:spcBef>
                <a:spcPct val="0"/>
              </a:spcBef>
            </a:pPr>
            <a:r>
              <a:rPr lang="en-US" sz="5046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Aplikácia FotoForensics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05</a:t>
              </a: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1123950"/>
            <a:ext cx="13914501" cy="6711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046"/>
              </a:lnSpc>
              <a:spcBef>
                <a:spcPct val="0"/>
              </a:spcBef>
            </a:pPr>
            <a:r>
              <a:rPr lang="en-US" b="true" sz="5046" strike="noStrike" u="none">
                <a:solidFill>
                  <a:srgbClr val="000000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Zoznam otázok na zodpovedanie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92512" y="2449179"/>
            <a:ext cx="14592101" cy="68091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Ako sa Sára volá celým menom?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Kde Sára býva? Dokážeš zistiť názov dediny?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Ako sa volá Sárina mama celým menom?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V akom týždni boli Sára s mamou na dovolenke v Taliansku a kde?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Kedy sa Sára s mamou nasťahovali do nového domu?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Kedy má Sára narodeniny a koľko má rokov? 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V akom znamení sa narodila?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Aká je Sárina najobľúbenejšia farba?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Do akej školy Sára chodí?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Ako sa volajú Irčini bratia?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Aká je presná adresa domu, kde býva Irča s otcom?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Kde sa bola Sára s Irčou cez letné prázdniny kúpať?</a:t>
            </a:r>
          </a:p>
          <a:p>
            <a:pPr algn="l" marL="793970" indent="-396985" lvl="1">
              <a:lnSpc>
                <a:spcPts val="4118"/>
              </a:lnSpc>
              <a:spcBef>
                <a:spcPct val="0"/>
              </a:spcBef>
              <a:buAutoNum type="arabicPeriod" startAt="1"/>
            </a:pPr>
            <a:r>
              <a:rPr lang="en-US" sz="3677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Opíš Sáru — akú má povahu?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E8708B">
                <a:alpha val="100000"/>
              </a:srgbClr>
            </a:gs>
            <a:gs pos="100000">
              <a:srgbClr val="5D89DF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973154" y="6385391"/>
            <a:ext cx="6450158" cy="325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504"/>
              </a:lnSpc>
              <a:spcBef>
                <a:spcPct val="0"/>
              </a:spcBef>
            </a:pPr>
            <a:r>
              <a:rPr lang="en-US" sz="2408" strike="noStrike" u="none">
                <a:solidFill>
                  <a:srgbClr val="FFF0B8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Metodiky na rozvoj digitálnych kompetencií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130392" y="4673945"/>
            <a:ext cx="2135683" cy="705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179"/>
              </a:lnSpc>
              <a:spcBef>
                <a:spcPct val="0"/>
              </a:spcBef>
            </a:pPr>
            <a:r>
              <a:rPr lang="en-US" sz="5630" strike="noStrike" u="none">
                <a:solidFill>
                  <a:srgbClr val="FFF0B8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Tak čau!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1A0BAF1496DF4FAB07CBD7D8C6381B" ma:contentTypeVersion="19" ma:contentTypeDescription="Umožňuje vytvoriť nový dokument." ma:contentTypeScope="" ma:versionID="8cbb1a9566d92a3189434d2599fc3acf">
  <xsd:schema xmlns:xsd="http://www.w3.org/2001/XMLSchema" xmlns:xs="http://www.w3.org/2001/XMLSchema" xmlns:p="http://schemas.microsoft.com/office/2006/metadata/properties" xmlns:ns2="801d1ffc-f101-4564-a76a-00269611aa3a" xmlns:ns3="d8c3ba35-2df7-4286-bb89-1a2c65673428" targetNamespace="http://schemas.microsoft.com/office/2006/metadata/properties" ma:root="true" ma:fieldsID="f25b1d2d913de49578f655f81cc2c9ac" ns2:_="" ns3:_="">
    <xsd:import namespace="801d1ffc-f101-4564-a76a-00269611aa3a"/>
    <xsd:import namespace="d8c3ba35-2df7-4286-bb89-1a2c656734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d1ffc-f101-4564-a76a-00269611aa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Značky obrázka" ma:readOnly="false" ma:fieldId="{5cf76f15-5ced-4ddc-b409-7134ff3c332f}" ma:taxonomyMulti="true" ma:sspId="67c43d87-ff39-4d00-81f3-324a00379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c3ba35-2df7-4286-bb89-1a2c6567342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986e7f3-5779-4bfa-b9ff-27201219e08a}" ma:internalName="TaxCatchAll" ma:showField="CatchAllData" ma:web="d8c3ba35-2df7-4286-bb89-1a2c656734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c3ba35-2df7-4286-bb89-1a2c65673428" xsi:nil="true"/>
    <lcf76f155ced4ddcb4097134ff3c332f xmlns="801d1ffc-f101-4564-a76a-00269611aa3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AC5D78-B584-4555-856E-4766BFFCEF1E}"/>
</file>

<file path=customXml/itemProps2.xml><?xml version="1.0" encoding="utf-8"?>
<ds:datastoreItem xmlns:ds="http://schemas.openxmlformats.org/officeDocument/2006/customXml" ds:itemID="{DDB8334B-8F7D-4C9C-A646-E8B6E774842B}"/>
</file>

<file path=customXml/itemProps3.xml><?xml version="1.0" encoding="utf-8"?>
<ds:datastoreItem xmlns:ds="http://schemas.openxmlformats.org/officeDocument/2006/customXml" ds:itemID="{31F67145-8875-400E-B88C-5E8DF392435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Mediálna výchova 08_Kyberbezpečnosť I._Prezentácia</dc:title>
  <cp:revision>1</cp:revision>
  <dcterms:created xsi:type="dcterms:W3CDTF">2006-08-16T00:00:00Z</dcterms:created>
  <dcterms:modified xsi:type="dcterms:W3CDTF">2011-08-01T06:04:30Z</dcterms:modified>
  <dc:identifier>DAGvMENgkNA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0x010100A01A0BAF1496DF4FAB07CBD7D8C6381B</vt:lpwstr>
  </property>
</Properties>
</file>