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Setup Grotesk Bold" charset="1" panose="00000000000000000000"/>
      <p:regular r:id="rId18"/>
    </p:embeddedFont>
    <p:embeddedFont>
      <p:font typeface="Setup Grotesk" charset="1" panose="00000000000000000000"/>
      <p:regular r:id="rId19"/>
    </p:embeddedFont>
    <p:embeddedFont>
      <p:font typeface="Darker Grotesque Medium" charset="1" panose="00000000000000000000"/>
      <p:regular r:id="rId20"/>
    </p:embeddedFont>
    <p:embeddedFont>
      <p:font typeface="Darker Grotesque" charset="1" panose="00000000000000000000"/>
      <p:regular r:id="rId21"/>
    </p:embeddedFont>
    <p:embeddedFont>
      <p:font typeface="Darker Grotesque 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96267" y="6039617"/>
            <a:ext cx="4112139" cy="2871517"/>
          </a:xfrm>
          <a:custGeom>
            <a:avLst/>
            <a:gdLst/>
            <a:ahLst/>
            <a:cxnLst/>
            <a:rect r="r" b="b" t="t" l="l"/>
            <a:pathLst>
              <a:path h="2871517" w="4112139">
                <a:moveTo>
                  <a:pt x="0" y="0"/>
                </a:moveTo>
                <a:lnTo>
                  <a:pt x="4112139" y="0"/>
                </a:lnTo>
                <a:lnTo>
                  <a:pt x="4112139" y="2871517"/>
                </a:lnTo>
                <a:lnTo>
                  <a:pt x="0" y="287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98473">
            <a:off x="13778908" y="601636"/>
            <a:ext cx="6205244" cy="6952107"/>
          </a:xfrm>
          <a:custGeom>
            <a:avLst/>
            <a:gdLst/>
            <a:ahLst/>
            <a:cxnLst/>
            <a:rect r="r" b="b" t="t" l="l"/>
            <a:pathLst>
              <a:path h="6952107" w="6205244">
                <a:moveTo>
                  <a:pt x="0" y="0"/>
                </a:moveTo>
                <a:lnTo>
                  <a:pt x="6205244" y="0"/>
                </a:lnTo>
                <a:lnTo>
                  <a:pt x="6205244" y="6952107"/>
                </a:lnTo>
                <a:lnTo>
                  <a:pt x="0" y="695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0481" y="7788626"/>
            <a:ext cx="3403127" cy="1386001"/>
          </a:xfrm>
          <a:custGeom>
            <a:avLst/>
            <a:gdLst/>
            <a:ahLst/>
            <a:cxnLst/>
            <a:rect r="r" b="b" t="t" l="l"/>
            <a:pathLst>
              <a:path h="1386001" w="3403127">
                <a:moveTo>
                  <a:pt x="0" y="0"/>
                </a:moveTo>
                <a:lnTo>
                  <a:pt x="3403128" y="0"/>
                </a:lnTo>
                <a:lnTo>
                  <a:pt x="3403128" y="1386001"/>
                </a:lnTo>
                <a:lnTo>
                  <a:pt x="0" y="1386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291754"/>
            <a:ext cx="10003069" cy="1301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80"/>
              </a:lnSpc>
              <a:spcBef>
                <a:spcPct val="0"/>
              </a:spcBef>
            </a:pPr>
            <a:r>
              <a:rPr lang="en-US" b="true" sz="9000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Slovenský jazyk I.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08650"/>
            <a:ext cx="9116256" cy="730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Poézia medzi promptmi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054087"/>
            <a:ext cx="4523267" cy="34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sz="2481">
                <a:solidFill>
                  <a:srgbClr val="FFF0B8"/>
                </a:solidFill>
                <a:latin typeface="Setup Grotesk"/>
                <a:ea typeface="Setup Grotesk"/>
                <a:cs typeface="Setup Grotesk"/>
                <a:sym typeface="Setup Grotesk"/>
              </a:rPr>
              <a:t>Lekcia 45 minút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71206" y="1028700"/>
            <a:ext cx="1450185" cy="145018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4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809142" y="5383599"/>
            <a:ext cx="7478858" cy="174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Pod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horou,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pod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u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čierne psíča breše,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susedovie Mara, susedovie Mara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nerada sa češe.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10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09142" y="3387667"/>
            <a:ext cx="6450158" cy="104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3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Pod horou, pod horou</a:t>
            </a:r>
          </a:p>
          <a:p>
            <a:pPr algn="l" marL="0" indent="0" lvl="0">
              <a:lnSpc>
                <a:spcPts val="3388"/>
              </a:lnSpc>
              <a:spcBef>
                <a:spcPct val="0"/>
              </a:spcBef>
            </a:pPr>
            <a:r>
              <a:rPr lang="en-US" sz="28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ľudová pieseň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43540" y="3208997"/>
            <a:ext cx="9559003" cy="4634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6"/>
              </a:lnSpc>
              <a:spcBef>
                <a:spcPct val="0"/>
              </a:spcBef>
            </a:pP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Vo vetách opíšte, 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aké 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bjekty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m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ajú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na obrázku b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yť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a kde a ako majú byť umiestnené.</a:t>
            </a:r>
          </a:p>
          <a:p>
            <a:pPr algn="l" marL="0" indent="0" lvl="0">
              <a:lnSpc>
                <a:spcPts val="4586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86"/>
              </a:lnSpc>
              <a:spcBef>
                <a:spcPct val="0"/>
              </a:spcBef>
            </a:pP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Pomocou prídavných mien opíšte pocity</a:t>
            </a:r>
          </a:p>
          <a:p>
            <a:pPr algn="l" marL="0" indent="0" lvl="0">
              <a:lnSpc>
                <a:spcPts val="4586"/>
              </a:lnSpc>
              <a:spcBef>
                <a:spcPct val="0"/>
              </a:spcBef>
            </a:pP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 náladu na obrázku.</a:t>
            </a:r>
          </a:p>
          <a:p>
            <a:pPr algn="l" marL="0" indent="0" lvl="0">
              <a:lnSpc>
                <a:spcPts val="4586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586"/>
              </a:lnSpc>
              <a:spcBef>
                <a:spcPct val="0"/>
              </a:spcBef>
            </a:pP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441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píšte, v akom štýle má byť obrázok vytvorený (napr. olejomaľba, pixel art…).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11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88644" y="1662805"/>
            <a:ext cx="12370494" cy="73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17"/>
              </a:lnSpc>
              <a:spcBef>
                <a:spcPct val="0"/>
              </a:spcBef>
            </a:pPr>
            <a:r>
              <a:rPr lang="en-US" b="true" sz="4808" strike="noStrike" u="none">
                <a:solidFill>
                  <a:srgbClr val="000000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Pri vytváraní promptu postupujte nasledovne: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888644" y="3411563"/>
            <a:ext cx="718425" cy="71842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01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888644" y="5181600"/>
            <a:ext cx="718425" cy="71842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02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888644" y="6909675"/>
            <a:ext cx="718425" cy="71842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67433" y="4871202"/>
            <a:ext cx="6463161" cy="697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5630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Tak zase čau v inej lekcii!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1033464" y="6060379"/>
            <a:ext cx="4841135" cy="3380577"/>
          </a:xfrm>
          <a:custGeom>
            <a:avLst/>
            <a:gdLst/>
            <a:ahLst/>
            <a:cxnLst/>
            <a:rect r="r" b="b" t="t" l="l"/>
            <a:pathLst>
              <a:path h="3380577" w="4841135">
                <a:moveTo>
                  <a:pt x="0" y="0"/>
                </a:moveTo>
                <a:lnTo>
                  <a:pt x="4841135" y="0"/>
                </a:lnTo>
                <a:lnTo>
                  <a:pt x="4841135" y="3380577"/>
                </a:lnTo>
                <a:lnTo>
                  <a:pt x="0" y="3380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98473">
            <a:off x="14818841" y="97075"/>
            <a:ext cx="7305303" cy="8184569"/>
          </a:xfrm>
          <a:custGeom>
            <a:avLst/>
            <a:gdLst/>
            <a:ahLst/>
            <a:cxnLst/>
            <a:rect r="r" b="b" t="t" l="l"/>
            <a:pathLst>
              <a:path h="8184569" w="7305303">
                <a:moveTo>
                  <a:pt x="0" y="0"/>
                </a:moveTo>
                <a:lnTo>
                  <a:pt x="7305303" y="0"/>
                </a:lnTo>
                <a:lnTo>
                  <a:pt x="7305303" y="8184568"/>
                </a:lnTo>
                <a:lnTo>
                  <a:pt x="0" y="8184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05105" y="798501"/>
            <a:ext cx="1362566" cy="136256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1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809142" y="1083965"/>
            <a:ext cx="6450158" cy="401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6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A6A6A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Zapíš na papier: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809142" y="6018601"/>
            <a:ext cx="6450158" cy="1386546"/>
            <a:chOff x="0" y="0"/>
            <a:chExt cx="8600211" cy="184872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792256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Čo cítiš, keď sa na obrázok pozeráš?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Skús opísať svoje emócie.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Cítim…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809142" y="8023045"/>
            <a:ext cx="6450158" cy="1005505"/>
            <a:chOff x="0" y="0"/>
            <a:chExt cx="8600211" cy="134067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792256"/>
              <a:ext cx="8600211" cy="548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Vybavíš si nejakú báseň?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Pripomína mi…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809142" y="3974619"/>
            <a:ext cx="6450158" cy="1426083"/>
            <a:chOff x="0" y="0"/>
            <a:chExt cx="8600211" cy="190144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844973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Aká nálada na obrázku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panuje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?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O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píš ju prídavnými menami.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Panuje tu…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809142" y="1974164"/>
            <a:ext cx="6450158" cy="1382556"/>
            <a:chOff x="0" y="0"/>
            <a:chExt cx="8600211" cy="1843408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786936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O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píš objekty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, ktoré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na obrázku vidíš.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Prídu ti niektoré výraznejšie 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než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iné?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Vidím…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02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05105" y="798501"/>
            <a:ext cx="1362566" cy="136256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2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09142" y="1083965"/>
            <a:ext cx="6450158" cy="401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6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A6A6A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Zapíš na papier: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809142" y="6018601"/>
            <a:ext cx="6450158" cy="1386546"/>
            <a:chOff x="0" y="0"/>
            <a:chExt cx="8600211" cy="184872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792256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Čo cítiš, keď sa na obrázok pozeráš?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Skús opísať svoje emócie.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Cítim…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809142" y="8023045"/>
            <a:ext cx="6450158" cy="1005505"/>
            <a:chOff x="0" y="0"/>
            <a:chExt cx="8600211" cy="134067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792256"/>
              <a:ext cx="8600211" cy="548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Vybavíš si nejakú báseň?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Pripomína mi…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809142" y="3974619"/>
            <a:ext cx="6450158" cy="1426083"/>
            <a:chOff x="0" y="0"/>
            <a:chExt cx="8600211" cy="1901445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844973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Aká nálada na obrázku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panuje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?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O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píš ju prídavnými menami.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Pan</a:t>
              </a: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uje</a:t>
              </a: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 tu…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809142" y="1974164"/>
            <a:ext cx="6450158" cy="1382556"/>
            <a:chOff x="0" y="0"/>
            <a:chExt cx="8600211" cy="1843408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786936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O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píš objekty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, ktoré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na obrázku vidíš.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Prídu ti niektoré výraznejšie 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než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iné?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Vidím…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04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205105" y="798501"/>
            <a:ext cx="1362566" cy="13625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3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809142" y="3733443"/>
            <a:ext cx="6450158" cy="401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6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A6A6A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Zapíš na papier: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809142" y="6718478"/>
            <a:ext cx="6450158" cy="1005505"/>
            <a:chOff x="0" y="0"/>
            <a:chExt cx="8600211" cy="134067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792256"/>
              <a:ext cx="8600211" cy="548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Vybavíš si nejakú ľudovú pieseň?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Pripomína mi…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809142" y="4735347"/>
            <a:ext cx="6450158" cy="1382556"/>
            <a:chOff x="0" y="0"/>
            <a:chExt cx="8600211" cy="184340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786936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O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píš objekty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, ktoré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na obrázku vidíš.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Prídu ti niektoré výraznejšie 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než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iné?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Vidím…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205105" y="798501"/>
            <a:ext cx="1362566" cy="136256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3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809142" y="3733443"/>
            <a:ext cx="6450158" cy="401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6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A6A6A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Zapíš na papier: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809142" y="6718478"/>
            <a:ext cx="6450158" cy="1005505"/>
            <a:chOff x="0" y="0"/>
            <a:chExt cx="8600211" cy="134067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792256"/>
              <a:ext cx="8600211" cy="548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Vybavíš si nejakú ľudovú pieseň?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Pripomína mi…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809142" y="4735347"/>
            <a:ext cx="6450158" cy="1382556"/>
            <a:chOff x="0" y="0"/>
            <a:chExt cx="8600211" cy="184340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786936"/>
              <a:ext cx="8600211" cy="1056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O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píš objekty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, ktoré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na obrázku vidíš.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</a:t>
              </a:r>
            </a:p>
            <a:p>
              <a:pPr algn="l" marL="0" indent="0" lvl="0">
                <a:lnSpc>
                  <a:spcPts val="3016"/>
                </a:lnSpc>
                <a:spcBef>
                  <a:spcPct val="0"/>
                </a:spcBef>
              </a:pP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Prídu ti niektoré výraznejšie 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než</a:t>
              </a:r>
              <a:r>
                <a:rPr lang="en-US" sz="2900" strike="noStrike" u="none">
                  <a:solidFill>
                    <a:srgbClr val="FFFFFF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iné?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7150"/>
              <a:ext cx="8600211" cy="749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  <a:spcBef>
                  <a:spcPct val="0"/>
                </a:spcBef>
              </a:pPr>
              <a:r>
                <a:rPr lang="en-US" b="true" sz="3999" strike="noStrike" u="none">
                  <a:solidFill>
                    <a:srgbClr val="FFFFFF"/>
                  </a:solidFill>
                  <a:latin typeface="Darker Grotesque Bold"/>
                  <a:ea typeface="Darker Grotesque Bold"/>
                  <a:cs typeface="Darker Grotesque Bold"/>
                  <a:sym typeface="Darker Grotesque Bold"/>
                </a:rPr>
                <a:t>Vidím…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22627" y="3645241"/>
            <a:ext cx="9446875" cy="897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18"/>
              </a:lnSpc>
              <a:spcBef>
                <a:spcPct val="0"/>
              </a:spcBef>
            </a:pPr>
            <a:r>
              <a:rPr lang="en-US" sz="7085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Analýza a interpretácia básne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465987" y="5715748"/>
            <a:ext cx="10960155" cy="1187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5"/>
              </a:lnSpc>
              <a:spcBef>
                <a:spcPct val="0"/>
              </a:spcBef>
            </a:pPr>
            <a:r>
              <a:rPr lang="en-US" sz="4428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Na základe</a:t>
            </a:r>
            <a:r>
              <a:rPr lang="en-US" sz="4428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akej básne/ľudovej piesne boli obrázky </a:t>
            </a:r>
            <a:r>
              <a:rPr lang="en-US" sz="4428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pomocou generatívnej umelej inteligencie </a:t>
            </a:r>
            <a:r>
              <a:rPr lang="en-US" sz="4428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vytvorené?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32288" y="8692671"/>
            <a:ext cx="4841135" cy="3380577"/>
          </a:xfrm>
          <a:custGeom>
            <a:avLst/>
            <a:gdLst/>
            <a:ahLst/>
            <a:cxnLst/>
            <a:rect r="r" b="b" t="t" l="l"/>
            <a:pathLst>
              <a:path h="3380577" w="4841135">
                <a:moveTo>
                  <a:pt x="0" y="0"/>
                </a:moveTo>
                <a:lnTo>
                  <a:pt x="4841135" y="0"/>
                </a:lnTo>
                <a:lnTo>
                  <a:pt x="4841135" y="3380577"/>
                </a:lnTo>
                <a:lnTo>
                  <a:pt x="0" y="3380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71206" y="1028700"/>
            <a:ext cx="1450185" cy="145018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1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809142" y="5383599"/>
            <a:ext cx="6808561" cy="174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rí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ohní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ho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í na Kr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áľov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ej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holi.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ože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na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ádo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?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–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ná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sti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sokoli.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nást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sokoli,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okolo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via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bi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li,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akých ľudské oči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iac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j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id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li!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09142" y="3387667"/>
            <a:ext cx="6450158" cy="104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3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Smrť Jánošíkova</a:t>
            </a:r>
          </a:p>
          <a:p>
            <a:pPr algn="l" marL="0" indent="0" lvl="0">
              <a:lnSpc>
                <a:spcPts val="3388"/>
              </a:lnSpc>
              <a:spcBef>
                <a:spcPct val="0"/>
              </a:spcBef>
            </a:pPr>
            <a:r>
              <a:rPr lang="en-US" sz="28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Ján Botto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71206" y="1028700"/>
            <a:ext cx="1450185" cy="145018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2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809142" y="5383599"/>
            <a:ext cx="7045542" cy="174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Duní Dunaj a luna za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lun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ou sa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lí: 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 ním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svie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ti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pevný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rad na vys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kom bralí.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Pod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tým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hr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ima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n—cár zas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si tábo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m: 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belia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sa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dy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šia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tr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ď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lekým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prie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rom.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09142" y="3387667"/>
            <a:ext cx="6450158" cy="104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3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Mor ho!</a:t>
            </a:r>
          </a:p>
          <a:p>
            <a:pPr algn="l" marL="0" indent="0" lvl="0">
              <a:lnSpc>
                <a:spcPts val="3388"/>
              </a:lnSpc>
              <a:spcBef>
                <a:spcPct val="0"/>
              </a:spcBef>
            </a:pPr>
            <a:r>
              <a:rPr lang="en-US" sz="28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Samo Chalupka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71206" y="1028700"/>
            <a:ext cx="1450185" cy="145018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9"/>
                </a:lnSpc>
                <a:spcBef>
                  <a:spcPct val="0"/>
                </a:spcBef>
              </a:pPr>
              <a:r>
                <a:rPr lang="en-US" b="true" sz="2499" strike="noStrike" u="none">
                  <a:solidFill>
                    <a:srgbClr val="FFFFF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Obrázok číslo 3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809142" y="5383599"/>
            <a:ext cx="6808561" cy="174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ná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breží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ník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ží,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ník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ý, 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diaľž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si,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šuha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j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íč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k,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m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aľ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vaný?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Skadiaľ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m, 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ad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ľ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som, </a:t>
            </a:r>
          </a:p>
          <a:p>
            <a:pPr algn="l" marL="0" indent="0" lvl="0">
              <a:lnSpc>
                <a:spcPts val="3432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ov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en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ského rodu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o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m,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duša</a:t>
            </a:r>
            <a:r>
              <a:rPr lang="en-US" sz="33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moja.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23217" y="9443067"/>
            <a:ext cx="1563777" cy="378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8"/>
              </a:lnSpc>
              <a:spcBef>
                <a:spcPct val="0"/>
              </a:spcBef>
            </a:pPr>
            <a:r>
              <a:rPr lang="en-US" sz="27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strana 09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09142" y="3387667"/>
            <a:ext cx="6450158" cy="104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3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Po nábreží koník beží</a:t>
            </a:r>
          </a:p>
          <a:p>
            <a:pPr algn="l" marL="0" indent="0" lvl="0">
              <a:lnSpc>
                <a:spcPts val="3388"/>
              </a:lnSpc>
              <a:spcBef>
                <a:spcPct val="0"/>
              </a:spcBef>
            </a:pPr>
            <a:r>
              <a:rPr lang="en-US" sz="2800" strike="noStrike" u="none">
                <a:solidFill>
                  <a:srgbClr val="FFFFF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ľudová pieseň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c508dbf2095c7bfbc7a865954ea15ebd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9cf3ffb8895e275c911553524e0156c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2BE061-A6F5-4995-9AA8-2F6C239DBAB5}"/>
</file>

<file path=customXml/itemProps2.xml><?xml version="1.0" encoding="utf-8"?>
<ds:datastoreItem xmlns:ds="http://schemas.openxmlformats.org/officeDocument/2006/customXml" ds:itemID="{FFDC8F1E-3912-467B-8DB0-0D3F4F5737CA}"/>
</file>

<file path=customXml/itemProps3.xml><?xml version="1.0" encoding="utf-8"?>
<ds:datastoreItem xmlns:ds="http://schemas.openxmlformats.org/officeDocument/2006/customXml" ds:itemID="{ABCB655B-40D3-46D2-A252-BEBF7A716E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Slovenský jazyk/Literatúra — Prezentácia</dc:title>
  <cp:revision>1</cp:revision>
  <dcterms:created xsi:type="dcterms:W3CDTF">2006-08-16T00:00:00Z</dcterms:created>
  <dcterms:modified xsi:type="dcterms:W3CDTF">2011-08-01T06:04:30Z</dcterms:modified>
  <dc:identifier>DAGvMBhgqYY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