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etup Grotesk Bold" charset="1" panose="00000000000000000000"/>
      <p:regular r:id="rId13"/>
    </p:embeddedFont>
    <p:embeddedFont>
      <p:font typeface="Setup Grotesk" charset="1" panose="00000000000000000000"/>
      <p:regular r:id="rId14"/>
    </p:embeddedFont>
    <p:embeddedFont>
      <p:font typeface="Darker Grotesque Semi-Bold" charset="1" panose="00000000000000000000"/>
      <p:regular r:id="rId15"/>
    </p:embeddedFont>
    <p:embeddedFont>
      <p:font typeface="Darker Grotesque Medium" charset="1" panose="00000000000000000000"/>
      <p:regular r:id="rId16"/>
    </p:embeddedFont>
    <p:embeddedFont>
      <p:font typeface="Darker Grotesque Bold" charset="1" panose="00000000000000000000"/>
      <p:regular r:id="rId17"/>
    </p:embeddedFont>
    <p:embeddedFont>
      <p:font typeface="Darker Grotesque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youtube.com/watch?v=pJPdW8WWAso" TargetMode="External" Type="http://schemas.openxmlformats.org/officeDocument/2006/relationships/hyperlink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mrozilla.cz/lab/hexapawn/" TargetMode="External" Type="http://schemas.openxmlformats.org/officeDocument/2006/relationships/hyperlink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56803" y="1967201"/>
            <a:ext cx="8433483" cy="7291099"/>
          </a:xfrm>
          <a:custGeom>
            <a:avLst/>
            <a:gdLst/>
            <a:ahLst/>
            <a:cxnLst/>
            <a:rect r="r" b="b" t="t" l="l"/>
            <a:pathLst>
              <a:path h="7291099" w="8433483">
                <a:moveTo>
                  <a:pt x="0" y="0"/>
                </a:moveTo>
                <a:lnTo>
                  <a:pt x="8433483" y="0"/>
                </a:lnTo>
                <a:lnTo>
                  <a:pt x="8433483" y="7291099"/>
                </a:lnTo>
                <a:lnTo>
                  <a:pt x="0" y="7291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8142" y="1028700"/>
            <a:ext cx="4743342" cy="1931834"/>
          </a:xfrm>
          <a:custGeom>
            <a:avLst/>
            <a:gdLst/>
            <a:ahLst/>
            <a:cxnLst/>
            <a:rect r="r" b="b" t="t" l="l"/>
            <a:pathLst>
              <a:path h="1931834" w="4743342">
                <a:moveTo>
                  <a:pt x="0" y="0"/>
                </a:moveTo>
                <a:lnTo>
                  <a:pt x="4743341" y="0"/>
                </a:lnTo>
                <a:lnTo>
                  <a:pt x="4743341" y="1931834"/>
                </a:lnTo>
                <a:lnTo>
                  <a:pt x="0" y="1931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91715" y="7659470"/>
            <a:ext cx="1618800" cy="1597615"/>
            <a:chOff x="0" y="0"/>
            <a:chExt cx="927355" cy="9152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04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91715" y="4981054"/>
            <a:ext cx="6582635" cy="1731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09"/>
              </a:lnSpc>
            </a:pPr>
            <a:r>
              <a:rPr lang="en-US" sz="6641" b="tru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Posilňované</a:t>
            </a:r>
          </a:p>
          <a:p>
            <a:pPr algn="l" marL="0" indent="0" lvl="0">
              <a:lnSpc>
                <a:spcPts val="6109"/>
              </a:lnSpc>
              <a:spcBef>
                <a:spcPct val="0"/>
              </a:spcBef>
            </a:pPr>
            <a:r>
              <a:rPr lang="en-US" b="true" sz="6641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učenie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91715" y="3307718"/>
            <a:ext cx="6849497" cy="852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sz="3018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B</a:t>
            </a:r>
            <a:r>
              <a:rPr lang="en-US" sz="3018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alíček </a:t>
            </a:r>
          </a:p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b="true" sz="3018" strike="noStrike" u="non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Strojové učenie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04289" y="5889147"/>
            <a:ext cx="8879421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Úvodná diskusia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011854"/>
            <a:ext cx="11420944" cy="103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Ľudia sa učia pomocou príkladov a skúseností. </a:t>
            </a:r>
          </a:p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Ako to robia stroje?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306985" y="1640126"/>
            <a:ext cx="4474082" cy="3868031"/>
          </a:xfrm>
          <a:custGeom>
            <a:avLst/>
            <a:gdLst/>
            <a:ahLst/>
            <a:cxnLst/>
            <a:rect r="r" b="b" t="t" l="l"/>
            <a:pathLst>
              <a:path h="3868031" w="4474082">
                <a:moveTo>
                  <a:pt x="0" y="0"/>
                </a:moveTo>
                <a:lnTo>
                  <a:pt x="4474082" y="0"/>
                </a:lnTo>
                <a:lnTo>
                  <a:pt x="4474082" y="3868031"/>
                </a:lnTo>
                <a:lnTo>
                  <a:pt x="0" y="3868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72444" y="1891110"/>
            <a:ext cx="13943113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Agenti sa</a:t>
            </a: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pretekajú v behu na 100 metrov!</a:t>
            </a: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839137"/>
            <a:ext cx="11420944" cy="53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 tooltip="https://www.youtube.com/watch?v=pJPdW8WWAso"/>
              </a:rPr>
              <a:t>youtube.com/watch?v=pJPdW8WWAso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101198" y="3454480"/>
            <a:ext cx="4085605" cy="3875067"/>
            <a:chOff x="0" y="0"/>
            <a:chExt cx="284574" cy="2699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4574" cy="269910"/>
            </a:xfrm>
            <a:custGeom>
              <a:avLst/>
              <a:gdLst/>
              <a:ahLst/>
              <a:cxnLst/>
              <a:rect r="r" b="b" t="t" l="l"/>
              <a:pathLst>
                <a:path h="269910" w="284574">
                  <a:moveTo>
                    <a:pt x="0" y="0"/>
                  </a:moveTo>
                  <a:lnTo>
                    <a:pt x="284574" y="0"/>
                  </a:lnTo>
                  <a:lnTo>
                    <a:pt x="284574" y="269910"/>
                  </a:lnTo>
                  <a:lnTo>
                    <a:pt x="0" y="2699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284574" cy="250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460979" y="3708993"/>
            <a:ext cx="3366041" cy="3366041"/>
          </a:xfrm>
          <a:custGeom>
            <a:avLst/>
            <a:gdLst/>
            <a:ahLst/>
            <a:cxnLst/>
            <a:rect r="r" b="b" t="t" l="l"/>
            <a:pathLst>
              <a:path h="3366041" w="3366041">
                <a:moveTo>
                  <a:pt x="0" y="0"/>
                </a:moveTo>
                <a:lnTo>
                  <a:pt x="3366042" y="0"/>
                </a:lnTo>
                <a:lnTo>
                  <a:pt x="3366042" y="3366041"/>
                </a:lnTo>
                <a:lnTo>
                  <a:pt x="0" y="3366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805" t="-9746" r="-9819" b="-9877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848372" y="2425942"/>
            <a:ext cx="7978502" cy="7006332"/>
          </a:xfrm>
          <a:custGeom>
            <a:avLst/>
            <a:gdLst/>
            <a:ahLst/>
            <a:cxnLst/>
            <a:rect r="r" b="b" t="t" l="l"/>
            <a:pathLst>
              <a:path h="7006332" w="7978502">
                <a:moveTo>
                  <a:pt x="0" y="0"/>
                </a:moveTo>
                <a:lnTo>
                  <a:pt x="7978502" y="0"/>
                </a:lnTo>
                <a:lnTo>
                  <a:pt x="7978502" y="7006331"/>
                </a:lnTo>
                <a:lnTo>
                  <a:pt x="0" y="7006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219190"/>
            <a:ext cx="7602109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Ako sa hrá Hexapawn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156309"/>
            <a:ext cx="10187452" cy="538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Hexapawn je zjednodušená verzia šachu na hracej ploche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 rozmermi 3×3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políčka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.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Vyhráva ten hráč, ktorý: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Dostane pešiaka na opačnú stranu šachovnice. 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Zoberie súperovi 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všetkých pešiakov.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Znemožní súperovi ďalší pohyb.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Ako sa pešiaci pohybujú: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Ťahom šikmo vpred vezmú súperovi pešiaka.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Môžu ísť o jedno políčko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dopredu, ak je prázdne.</a:t>
            </a:r>
          </a:p>
          <a:p>
            <a:pPr algn="l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Nemôžu ísť dozadu ani do strán.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05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33528" y="1946843"/>
            <a:ext cx="11420944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Naučte program hrať Hexapawn!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839137"/>
            <a:ext cx="11420944" cy="53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 tooltip="https://www.mrozilla.cz/lab/hexapawn/"/>
              </a:rPr>
              <a:t>mrozilla.cz/lab/hexapawn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101198" y="3454480"/>
            <a:ext cx="4085605" cy="3875067"/>
            <a:chOff x="0" y="0"/>
            <a:chExt cx="284574" cy="2699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4574" cy="269910"/>
            </a:xfrm>
            <a:custGeom>
              <a:avLst/>
              <a:gdLst/>
              <a:ahLst/>
              <a:cxnLst/>
              <a:rect r="r" b="b" t="t" l="l"/>
              <a:pathLst>
                <a:path h="269910" w="284574">
                  <a:moveTo>
                    <a:pt x="0" y="0"/>
                  </a:moveTo>
                  <a:lnTo>
                    <a:pt x="284574" y="0"/>
                  </a:lnTo>
                  <a:lnTo>
                    <a:pt x="284574" y="269910"/>
                  </a:lnTo>
                  <a:lnTo>
                    <a:pt x="0" y="2699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284574" cy="250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7423802" y="3681319"/>
            <a:ext cx="3440397" cy="3421389"/>
          </a:xfrm>
          <a:custGeom>
            <a:avLst/>
            <a:gdLst/>
            <a:ahLst/>
            <a:cxnLst/>
            <a:rect r="r" b="b" t="t" l="l"/>
            <a:pathLst>
              <a:path h="3421389" w="3440397">
                <a:moveTo>
                  <a:pt x="0" y="0"/>
                </a:moveTo>
                <a:lnTo>
                  <a:pt x="3440396" y="0"/>
                </a:lnTo>
                <a:lnTo>
                  <a:pt x="3440396" y="3421389"/>
                </a:lnTo>
                <a:lnTo>
                  <a:pt x="0" y="3421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41" t="-9611" r="-9636" b="-10027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15036" y="3909253"/>
            <a:ext cx="9987720" cy="1600592"/>
            <a:chOff x="0" y="0"/>
            <a:chExt cx="2630510" cy="4215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30511" cy="421555"/>
            </a:xfrm>
            <a:custGeom>
              <a:avLst/>
              <a:gdLst/>
              <a:ahLst/>
              <a:cxnLst/>
              <a:rect r="r" b="b" t="t" l="l"/>
              <a:pathLst>
                <a:path h="421555" w="2630511">
                  <a:moveTo>
                    <a:pt x="0" y="0"/>
                  </a:moveTo>
                  <a:lnTo>
                    <a:pt x="2630511" y="0"/>
                  </a:lnTo>
                  <a:lnTo>
                    <a:pt x="2630511" y="421555"/>
                  </a:lnTo>
                  <a:lnTo>
                    <a:pt x="0" y="4215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2630510" cy="3929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301045" y="2038340"/>
            <a:ext cx="11685910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Posilňované učenie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30724" y="3931852"/>
            <a:ext cx="9026552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Posilňované učenie je metóda, vďaka ktorej</a:t>
            </a:r>
          </a:p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sa program učí správne rozhodovať metódou pokus-omyl.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20808" y="6388878"/>
            <a:ext cx="13646385" cy="180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Skúša rôzne stratégie a zisťuje, ktoré z nich prinášajú najlepší výsledok. </a:t>
            </a:r>
          </a:p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Môžeme si to predstaviť ako hru, v ktorej program dostáva body za dobré rozhodnutia a stráca body za tie zlé. Cieľom programu je nazbierať čo najviac bodov.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99553" y="4110708"/>
            <a:ext cx="3288893" cy="10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6"/>
              </a:lnSpc>
              <a:spcBef>
                <a:spcPct val="0"/>
              </a:spcBef>
            </a:pPr>
            <a:r>
              <a:rPr lang="en-US" sz="8669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Tak čau!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36163" y="5491761"/>
            <a:ext cx="12615673" cy="91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Toto bolo všetko z balíčka Strojové učenie! </a:t>
            </a:r>
          </a:p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Môžeš naň</a:t>
            </a:r>
            <a:r>
              <a:rPr lang="en-US" b="true" sz="3500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nadviazať balíčkom Etika.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99C685-07F1-4F7D-AA02-45FAB0E411D2}"/>
</file>

<file path=customXml/itemProps2.xml><?xml version="1.0" encoding="utf-8"?>
<ds:datastoreItem xmlns:ds="http://schemas.openxmlformats.org/officeDocument/2006/customXml" ds:itemID="{82221333-2024-409D-B382-D7D4C5A8D36F}"/>
</file>

<file path=customXml/itemProps3.xml><?xml version="1.0" encoding="utf-8"?>
<ds:datastoreItem xmlns:ds="http://schemas.openxmlformats.org/officeDocument/2006/customXml" ds:itemID="{E38805F6-6A84-42B8-8ED2-11979E28CA9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Strojové učení — 04 Posilované učení SK</dc:title>
  <cp:revision>1</cp:revision>
  <dcterms:created xsi:type="dcterms:W3CDTF">2006-08-16T00:00:00Z</dcterms:created>
  <dcterms:modified xsi:type="dcterms:W3CDTF">2011-08-01T06:04:30Z</dcterms:modified>
  <dc:identifier>DAGvMLMybPI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