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Setup Grotesk Bold" charset="1" panose="00000000000000000000"/>
      <p:regular r:id="rId15"/>
    </p:embeddedFont>
    <p:embeddedFont>
      <p:font typeface="Setup Grotesk" charset="1" panose="00000000000000000000"/>
      <p:regular r:id="rId16"/>
    </p:embeddedFont>
    <p:embeddedFont>
      <p:font typeface="Darker Grotesque Semi-Bold" charset="1" panose="00000000000000000000"/>
      <p:regular r:id="rId17"/>
    </p:embeddedFont>
    <p:embeddedFont>
      <p:font typeface="Darker Grotesque" charset="1" panose="00000000000000000000"/>
      <p:regular r:id="rId18"/>
    </p:embeddedFont>
    <p:embeddedFont>
      <p:font typeface="Darker Grotesque Medium" charset="1" panose="00000000000000000000"/>
      <p:regular r:id="rId19"/>
    </p:embeddedFont>
    <p:embeddedFont>
      <p:font typeface="Darker Grotesque Bol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://bit.ly/4ejI51p" TargetMode="External" Type="http://schemas.openxmlformats.org/officeDocument/2006/relationships/hyperlink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bit.ly/moralni-stroj" TargetMode="External" Type="http://schemas.openxmlformats.org/officeDocument/2006/relationships/hyperlink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://bit.ly/3XZSBFc" TargetMode="External" Type="http://schemas.openxmlformats.org/officeDocument/2006/relationships/hyperlink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56803" y="1967201"/>
            <a:ext cx="8433483" cy="7291099"/>
          </a:xfrm>
          <a:custGeom>
            <a:avLst/>
            <a:gdLst/>
            <a:ahLst/>
            <a:cxnLst/>
            <a:rect r="r" b="b" t="t" l="l"/>
            <a:pathLst>
              <a:path h="7291099" w="8433483">
                <a:moveTo>
                  <a:pt x="0" y="0"/>
                </a:moveTo>
                <a:lnTo>
                  <a:pt x="8433483" y="0"/>
                </a:lnTo>
                <a:lnTo>
                  <a:pt x="8433483" y="7291099"/>
                </a:lnTo>
                <a:lnTo>
                  <a:pt x="0" y="72910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8142" y="1028700"/>
            <a:ext cx="4743342" cy="1931834"/>
          </a:xfrm>
          <a:custGeom>
            <a:avLst/>
            <a:gdLst/>
            <a:ahLst/>
            <a:cxnLst/>
            <a:rect r="r" b="b" t="t" l="l"/>
            <a:pathLst>
              <a:path h="1931834" w="4743342">
                <a:moveTo>
                  <a:pt x="0" y="0"/>
                </a:moveTo>
                <a:lnTo>
                  <a:pt x="4743341" y="0"/>
                </a:lnTo>
                <a:lnTo>
                  <a:pt x="4743341" y="1931834"/>
                </a:lnTo>
                <a:lnTo>
                  <a:pt x="0" y="1931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91715" y="7659470"/>
            <a:ext cx="1618800" cy="1597615"/>
            <a:chOff x="0" y="0"/>
            <a:chExt cx="927355" cy="9152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1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FFFFFF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02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401185" y="4912280"/>
            <a:ext cx="8920596" cy="1947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6"/>
              </a:lnSpc>
            </a:pPr>
            <a:r>
              <a:rPr lang="en-US" sz="6641" b="tru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Etika</a:t>
            </a:r>
          </a:p>
          <a:p>
            <a:pPr algn="l" marL="0" indent="0" lvl="0">
              <a:lnSpc>
                <a:spcPts val="7106"/>
              </a:lnSpc>
            </a:pPr>
            <a:r>
              <a:rPr lang="en-US" b="true" sz="6641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v rozhodovaní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91715" y="3307718"/>
            <a:ext cx="6849497" cy="852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sz="3018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B</a:t>
            </a:r>
            <a:r>
              <a:rPr lang="en-US" sz="3018" strike="noStrike" u="none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alíček </a:t>
            </a:r>
          </a:p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b="true" sz="3018" strike="noStrike" u="non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Etika umelej inteligencie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02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433528" y="1946853"/>
            <a:ext cx="11420944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sz="6999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Vnímanie, rozhodovanie a jazda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839137"/>
            <a:ext cx="11420944" cy="53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 tooltip="http://bit.ly/4ejI51p"/>
              </a:rPr>
              <a:t>bit.ly/4ejI51p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206466" y="3454480"/>
            <a:ext cx="3875067" cy="3875067"/>
          </a:xfrm>
          <a:custGeom>
            <a:avLst/>
            <a:gdLst/>
            <a:ahLst/>
            <a:cxnLst/>
            <a:rect r="r" b="b" t="t" l="l"/>
            <a:pathLst>
              <a:path h="3875067" w="3875067">
                <a:moveTo>
                  <a:pt x="0" y="0"/>
                </a:moveTo>
                <a:lnTo>
                  <a:pt x="3875068" y="0"/>
                </a:lnTo>
                <a:lnTo>
                  <a:pt x="3875068" y="3875067"/>
                </a:lnTo>
                <a:lnTo>
                  <a:pt x="0" y="3875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5379C2"/>
            </a:solidFill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54341" y="407315"/>
            <a:ext cx="17325910" cy="9745824"/>
            <a:chOff x="0" y="0"/>
            <a:chExt cx="23101213" cy="129944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101213" cy="12994432"/>
            </a:xfrm>
            <a:custGeom>
              <a:avLst/>
              <a:gdLst/>
              <a:ahLst/>
              <a:cxnLst/>
              <a:rect r="r" b="b" t="t" l="l"/>
              <a:pathLst>
                <a:path h="12994432" w="23101213">
                  <a:moveTo>
                    <a:pt x="0" y="0"/>
                  </a:moveTo>
                  <a:lnTo>
                    <a:pt x="23101213" y="0"/>
                  </a:lnTo>
                  <a:lnTo>
                    <a:pt x="23101213" y="12994432"/>
                  </a:lnTo>
                  <a:lnTo>
                    <a:pt x="0" y="12994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1036562">
              <a:off x="4462177" y="4098321"/>
              <a:ext cx="3262154" cy="871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4"/>
                </a:lnSpc>
              </a:pPr>
              <a:r>
                <a:rPr lang="en-US" sz="2499" spc="7">
                  <a:solidFill>
                    <a:srgbClr val="283636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rozpoznanie</a:t>
              </a:r>
            </a:p>
            <a:p>
              <a:pPr algn="ctr">
                <a:lnSpc>
                  <a:spcPts val="2524"/>
                </a:lnSpc>
              </a:pPr>
              <a:r>
                <a:rPr lang="en-US" sz="2499" spc="7">
                  <a:solidFill>
                    <a:srgbClr val="283636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dopravných značiek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2120929">
              <a:off x="7416048" y="4095005"/>
              <a:ext cx="2905685" cy="871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524"/>
                </a:lnSpc>
              </a:pPr>
              <a:r>
                <a:rPr lang="en-US" sz="2499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upozornenie na</a:t>
              </a:r>
            </a:p>
            <a:p>
              <a:pPr algn="just">
                <a:lnSpc>
                  <a:spcPts val="2524"/>
                </a:lnSpc>
              </a:pPr>
              <a:r>
                <a:rPr lang="en-US" sz="2499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priečnu premávku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-1163070">
              <a:off x="4620984" y="7825627"/>
              <a:ext cx="3327400" cy="844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74"/>
                </a:lnSpc>
              </a:pPr>
              <a:r>
                <a:rPr lang="en-US" sz="2499" spc="-12">
                  <a:solidFill>
                    <a:srgbClr val="283636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varovanie pri vybočení z jazdného pruhu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-636886">
              <a:off x="3119734" y="6936199"/>
              <a:ext cx="3656404" cy="757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747"/>
                </a:lnSpc>
              </a:pPr>
              <a:r>
                <a:rPr lang="en-US" sz="2499" spc="7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mapovanie prostredia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472626" y="11984874"/>
              <a:ext cx="8167092" cy="937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39"/>
                </a:lnSpc>
              </a:pPr>
              <a:r>
                <a:rPr lang="en-US" sz="2400" spc="-9">
                  <a:solidFill>
                    <a:srgbClr val="4A4A4A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Zdroj: www.mdpi.com/sensors/sensors-21-02140/</a:t>
              </a:r>
            </a:p>
            <a:p>
              <a:pPr algn="l">
                <a:lnSpc>
                  <a:spcPts val="2839"/>
                </a:lnSpc>
              </a:pPr>
              <a:r>
                <a:rPr lang="en-US" sz="2400" spc="-9">
                  <a:solidFill>
                    <a:srgbClr val="4A4A4A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article_deploy/html/images/sensors-21-02140-g003.png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9671662" y="10843397"/>
              <a:ext cx="1064022" cy="5785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6"/>
                </a:lnSpc>
              </a:pPr>
              <a:r>
                <a:rPr lang="en-US" sz="2604" spc="158">
                  <a:solidFill>
                    <a:srgbClr val="283636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Radar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9671662" y="12285431"/>
              <a:ext cx="979091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23">
                  <a:solidFill>
                    <a:srgbClr val="283636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Lidar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9671662" y="11603132"/>
              <a:ext cx="1378942" cy="5785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6"/>
                </a:lnSpc>
              </a:pPr>
              <a:r>
                <a:rPr lang="en-US" sz="2604" spc="158">
                  <a:solidFill>
                    <a:srgbClr val="283636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Kamera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798503" y="5934483"/>
              <a:ext cx="1651794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adaptívny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tempomat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8090207" y="5970203"/>
              <a:ext cx="1584920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parkovací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asistent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7078066" y="5854809"/>
              <a:ext cx="1754188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mapovanie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prostredia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9299469" y="5783422"/>
              <a:ext cx="3092252" cy="1284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parkovací asistent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priestorový pohľad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spätné zrkadlo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9698497" y="332382"/>
              <a:ext cx="1754188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mapovanie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prostredia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4531828" y="424231"/>
              <a:ext cx="1754188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mapovanie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prostredia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1915443" y="1402971"/>
              <a:ext cx="1841897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priestorový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pohľad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4426567" y="1864405"/>
              <a:ext cx="1410097" cy="1284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detekcia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slepých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uhlov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1100260" y="2729883"/>
              <a:ext cx="2511425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digitálne bočné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zrkadlo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4324731" y="9876428"/>
              <a:ext cx="1410097" cy="1284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detekcia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slepých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uhlov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1100260" y="9557074"/>
              <a:ext cx="2511425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digitálne bočné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zrkadlo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11915443" y="10886340"/>
              <a:ext cx="1841897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priestorový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pohľad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9698497" y="11717432"/>
              <a:ext cx="1754188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mapovanie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prostredia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14531828" y="11657380"/>
              <a:ext cx="1754188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mapovanie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prostredia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2939622" y="5970203"/>
              <a:ext cx="2032000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upozornenie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na chodcov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5466922" y="5992972"/>
              <a:ext cx="1877814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vyhýbanie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sa zrážkam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574383">
              <a:off x="3138461" y="4713445"/>
              <a:ext cx="3138403" cy="757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747"/>
                </a:lnSpc>
              </a:pPr>
              <a:r>
                <a:rPr lang="en-US" sz="2499" spc="7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núdzové brzdenie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2241747">
              <a:off x="16400688" y="7526655"/>
              <a:ext cx="2799755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varovanie pred</a:t>
              </a:r>
            </a:p>
            <a:p>
              <a:pPr algn="ctr">
                <a:lnSpc>
                  <a:spcPts val="2499"/>
                </a:lnSpc>
              </a:pPr>
              <a:r>
                <a:rPr lang="en-US" sz="2499" spc="84">
                  <a:solidFill>
                    <a:srgbClr val="2D3218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zadným nárazom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04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64888" y="1946853"/>
            <a:ext cx="15558224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sz="6999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Moral Machine pre deti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839139"/>
            <a:ext cx="11420944" cy="53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sz="3999" strike="noStrike" u="sng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2" tooltip="https://bit.ly/moralni-stroj"/>
              </a:rPr>
              <a:t>bit-ly/moralni-stroj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186882" y="3415311"/>
            <a:ext cx="3914236" cy="3914236"/>
          </a:xfrm>
          <a:custGeom>
            <a:avLst/>
            <a:gdLst/>
            <a:ahLst/>
            <a:cxnLst/>
            <a:rect r="r" b="b" t="t" l="l"/>
            <a:pathLst>
              <a:path h="3914236" w="3914236">
                <a:moveTo>
                  <a:pt x="0" y="0"/>
                </a:moveTo>
                <a:lnTo>
                  <a:pt x="3914236" y="0"/>
                </a:lnTo>
                <a:lnTo>
                  <a:pt x="3914236" y="3914236"/>
                </a:lnTo>
                <a:lnTo>
                  <a:pt x="0" y="3914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5379C2"/>
            </a:solidFill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05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64888" y="1946853"/>
            <a:ext cx="15558224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sz="6999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Moral Machine </a:t>
            </a:r>
            <a:r>
              <a:rPr lang="en-US" sz="6999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(MIT)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839137"/>
            <a:ext cx="11420944" cy="53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sz="3999" strike="noStrike" u="sng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2" tooltip="http://bit.ly/3XZSBFc"/>
              </a:rPr>
              <a:t>moralmachine.net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186882" y="3415311"/>
            <a:ext cx="3914236" cy="3914236"/>
          </a:xfrm>
          <a:custGeom>
            <a:avLst/>
            <a:gdLst/>
            <a:ahLst/>
            <a:cxnLst/>
            <a:rect r="r" b="b" t="t" l="l"/>
            <a:pathLst>
              <a:path h="3914236" w="3914236">
                <a:moveTo>
                  <a:pt x="0" y="0"/>
                </a:moveTo>
                <a:lnTo>
                  <a:pt x="3914236" y="0"/>
                </a:lnTo>
                <a:lnTo>
                  <a:pt x="3914236" y="3914236"/>
                </a:lnTo>
                <a:lnTo>
                  <a:pt x="0" y="3914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w="38100" cap="sq">
            <a:solidFill>
              <a:srgbClr val="5379C2"/>
            </a:solidFill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06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43164" y="5765133"/>
            <a:ext cx="315494" cy="315494"/>
          </a:xfrm>
          <a:custGeom>
            <a:avLst/>
            <a:gdLst/>
            <a:ahLst/>
            <a:cxnLst/>
            <a:rect r="r" b="b" t="t" l="l"/>
            <a:pathLst>
              <a:path h="315494" w="315494">
                <a:moveTo>
                  <a:pt x="0" y="0"/>
                </a:moveTo>
                <a:lnTo>
                  <a:pt x="315494" y="0"/>
                </a:lnTo>
                <a:lnTo>
                  <a:pt x="315494" y="315494"/>
                </a:lnTo>
                <a:lnTo>
                  <a:pt x="0" y="31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047400" y="5765133"/>
            <a:ext cx="315494" cy="315494"/>
          </a:xfrm>
          <a:custGeom>
            <a:avLst/>
            <a:gdLst/>
            <a:ahLst/>
            <a:cxnLst/>
            <a:rect r="r" b="b" t="t" l="l"/>
            <a:pathLst>
              <a:path h="315494" w="315494">
                <a:moveTo>
                  <a:pt x="0" y="0"/>
                </a:moveTo>
                <a:lnTo>
                  <a:pt x="315494" y="0"/>
                </a:lnTo>
                <a:lnTo>
                  <a:pt x="315494" y="315494"/>
                </a:lnTo>
                <a:lnTo>
                  <a:pt x="0" y="31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1743164" y="4449479"/>
            <a:ext cx="14465485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743164" y="3563843"/>
            <a:ext cx="14465485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1743164" y="5370568"/>
            <a:ext cx="14465485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1743164" y="6410202"/>
            <a:ext cx="14456423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1743164" y="8193106"/>
            <a:ext cx="14456423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1743164" y="2697994"/>
            <a:ext cx="14456423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11877245" y="2836203"/>
            <a:ext cx="611329" cy="611329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113402" lIns="113402" bIns="113402" rIns="113402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5588258" y="2836203"/>
            <a:ext cx="611329" cy="611329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113402" lIns="113402" bIns="113402" rIns="113402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743614" y="2016587"/>
            <a:ext cx="2309882" cy="576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87"/>
              </a:lnSpc>
              <a:spcBef>
                <a:spcPct val="0"/>
              </a:spcBef>
            </a:pPr>
            <a:r>
              <a:rPr lang="en-US" b="true" sz="3348" strike="noStrike" u="none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Scenár číslo: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743614" y="3006400"/>
            <a:ext cx="315494" cy="315494"/>
          </a:xfrm>
          <a:custGeom>
            <a:avLst/>
            <a:gdLst/>
            <a:ahLst/>
            <a:cxnLst/>
            <a:rect r="r" b="b" t="t" l="l"/>
            <a:pathLst>
              <a:path h="315494" w="315494">
                <a:moveTo>
                  <a:pt x="0" y="0"/>
                </a:moveTo>
                <a:lnTo>
                  <a:pt x="315494" y="0"/>
                </a:lnTo>
                <a:lnTo>
                  <a:pt x="315494" y="315494"/>
                </a:lnTo>
                <a:lnTo>
                  <a:pt x="0" y="31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197096" y="3018992"/>
            <a:ext cx="4031750" cy="302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55"/>
              </a:lnSpc>
              <a:spcBef>
                <a:spcPct val="0"/>
              </a:spcBef>
            </a:pPr>
            <a:r>
              <a:rPr lang="en-US" sz="2455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Chodci prechádzajú na červenú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196645" y="5777725"/>
            <a:ext cx="2151985" cy="30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55"/>
              </a:lnSpc>
              <a:spcBef>
                <a:spcPct val="0"/>
              </a:spcBef>
            </a:pPr>
            <a:r>
              <a:rPr lang="en-US" sz="2455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Volíme ľavý scenár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00882" y="5777725"/>
            <a:ext cx="2328512" cy="30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55"/>
              </a:lnSpc>
              <a:spcBef>
                <a:spcPct val="0"/>
              </a:spcBef>
            </a:pPr>
            <a:r>
              <a:rPr lang="en-US" sz="2455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Volíme pravý scenár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743164" y="3866059"/>
            <a:ext cx="1389842" cy="30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55"/>
              </a:lnSpc>
              <a:spcBef>
                <a:spcPct val="0"/>
              </a:spcBef>
            </a:pPr>
            <a:r>
              <a:rPr lang="en-US" sz="2455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Chodci sú: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43164" y="6711875"/>
            <a:ext cx="1155392" cy="302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55"/>
              </a:lnSpc>
              <a:spcBef>
                <a:spcPct val="0"/>
              </a:spcBef>
            </a:pPr>
            <a:r>
              <a:rPr lang="en-US" sz="2455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Dôvody: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0881" y="3018992"/>
            <a:ext cx="1766191" cy="302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55"/>
              </a:lnSpc>
              <a:spcBef>
                <a:spcPct val="0"/>
              </a:spcBef>
            </a:pPr>
            <a:r>
              <a:rPr lang="en-US" sz="2455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Počet chodcov: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372935" y="3018992"/>
            <a:ext cx="2045220" cy="302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55"/>
              </a:lnSpc>
              <a:spcBef>
                <a:spcPct val="0"/>
              </a:spcBef>
            </a:pPr>
            <a:r>
              <a:rPr lang="en-US" sz="2455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Počet pasažierov: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43164" y="4787147"/>
            <a:ext cx="1531152" cy="30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55"/>
              </a:lnSpc>
              <a:spcBef>
                <a:spcPct val="0"/>
              </a:spcBef>
            </a:pPr>
            <a:r>
              <a:rPr lang="en-US" sz="2455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Pasažieri sú: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07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178860" y="626019"/>
            <a:ext cx="3168016" cy="514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90"/>
              </a:lnSpc>
              <a:spcBef>
                <a:spcPct val="0"/>
              </a:spcBef>
            </a:pPr>
            <a:r>
              <a:rPr lang="en-US" b="true" sz="3064" strike="noStrike" u="none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Scenár číslo: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178860" y="7385968"/>
            <a:ext cx="13930280" cy="2027255"/>
            <a:chOff x="0" y="0"/>
            <a:chExt cx="2443563" cy="3556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43563" cy="355609"/>
            </a:xfrm>
            <a:custGeom>
              <a:avLst/>
              <a:gdLst/>
              <a:ahLst/>
              <a:cxnLst/>
              <a:rect r="r" b="b" t="t" l="l"/>
              <a:pathLst>
                <a:path h="355609" w="2443563">
                  <a:moveTo>
                    <a:pt x="0" y="0"/>
                  </a:moveTo>
                  <a:lnTo>
                    <a:pt x="2443563" y="0"/>
                  </a:lnTo>
                  <a:lnTo>
                    <a:pt x="2443563" y="355609"/>
                  </a:lnTo>
                  <a:lnTo>
                    <a:pt x="0" y="35560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A6A6A6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9050"/>
              <a:ext cx="2443563" cy="336559"/>
            </a:xfrm>
            <a:prstGeom prst="rect">
              <a:avLst/>
            </a:prstGeom>
          </p:spPr>
          <p:txBody>
            <a:bodyPr anchor="ctr" rtlCol="false" tIns="99263" lIns="99263" bIns="99263" rIns="99263"/>
            <a:lstStyle/>
            <a:p>
              <a:pPr algn="ctr">
                <a:lnSpc>
                  <a:spcPts val="110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02693" y="7711896"/>
            <a:ext cx="288742" cy="288742"/>
          </a:xfrm>
          <a:custGeom>
            <a:avLst/>
            <a:gdLst/>
            <a:ahLst/>
            <a:cxnLst/>
            <a:rect r="r" b="b" t="t" l="l"/>
            <a:pathLst>
              <a:path h="288742" w="288742">
                <a:moveTo>
                  <a:pt x="0" y="0"/>
                </a:moveTo>
                <a:lnTo>
                  <a:pt x="288742" y="0"/>
                </a:lnTo>
                <a:lnTo>
                  <a:pt x="288742" y="288742"/>
                </a:lnTo>
                <a:lnTo>
                  <a:pt x="0" y="288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226750" y="7711896"/>
            <a:ext cx="288742" cy="288742"/>
          </a:xfrm>
          <a:custGeom>
            <a:avLst/>
            <a:gdLst/>
            <a:ahLst/>
            <a:cxnLst/>
            <a:rect r="r" b="b" t="t" l="l"/>
            <a:pathLst>
              <a:path h="288742" w="288742">
                <a:moveTo>
                  <a:pt x="0" y="0"/>
                </a:moveTo>
                <a:lnTo>
                  <a:pt x="288742" y="0"/>
                </a:lnTo>
                <a:lnTo>
                  <a:pt x="288742" y="288742"/>
                </a:lnTo>
                <a:lnTo>
                  <a:pt x="0" y="288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03106" y="7711896"/>
            <a:ext cx="288742" cy="288742"/>
          </a:xfrm>
          <a:custGeom>
            <a:avLst/>
            <a:gdLst/>
            <a:ahLst/>
            <a:cxnLst/>
            <a:rect r="r" b="b" t="t" l="l"/>
            <a:pathLst>
              <a:path h="288742" w="288742">
                <a:moveTo>
                  <a:pt x="0" y="0"/>
                </a:moveTo>
                <a:lnTo>
                  <a:pt x="288741" y="0"/>
                </a:lnTo>
                <a:lnTo>
                  <a:pt x="288741" y="288742"/>
                </a:lnTo>
                <a:lnTo>
                  <a:pt x="0" y="288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226750" y="7711896"/>
            <a:ext cx="288742" cy="288742"/>
          </a:xfrm>
          <a:custGeom>
            <a:avLst/>
            <a:gdLst/>
            <a:ahLst/>
            <a:cxnLst/>
            <a:rect r="r" b="b" t="t" l="l"/>
            <a:pathLst>
              <a:path h="288742" w="288742">
                <a:moveTo>
                  <a:pt x="0" y="0"/>
                </a:moveTo>
                <a:lnTo>
                  <a:pt x="288742" y="0"/>
                </a:lnTo>
                <a:lnTo>
                  <a:pt x="288742" y="288742"/>
                </a:lnTo>
                <a:lnTo>
                  <a:pt x="0" y="288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617722" y="7709216"/>
            <a:ext cx="1969510" cy="291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Volíme ľavý scenár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641780" y="7709216"/>
            <a:ext cx="2131068" cy="291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Volíme pravý scenár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542241" y="7709216"/>
            <a:ext cx="1919831" cy="291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Dôvody voľby: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178860" y="4351517"/>
            <a:ext cx="13930280" cy="2781472"/>
            <a:chOff x="0" y="0"/>
            <a:chExt cx="2443563" cy="48790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43563" cy="487909"/>
            </a:xfrm>
            <a:custGeom>
              <a:avLst/>
              <a:gdLst/>
              <a:ahLst/>
              <a:cxnLst/>
              <a:rect r="r" b="b" t="t" l="l"/>
              <a:pathLst>
                <a:path h="487909" w="2443563">
                  <a:moveTo>
                    <a:pt x="0" y="0"/>
                  </a:moveTo>
                  <a:lnTo>
                    <a:pt x="2443563" y="0"/>
                  </a:lnTo>
                  <a:lnTo>
                    <a:pt x="2443563" y="487909"/>
                  </a:lnTo>
                  <a:lnTo>
                    <a:pt x="0" y="48790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A6A6A6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19050"/>
              <a:ext cx="2443563" cy="468859"/>
            </a:xfrm>
            <a:prstGeom prst="rect">
              <a:avLst/>
            </a:prstGeom>
          </p:spPr>
          <p:txBody>
            <a:bodyPr anchor="ctr" rtlCol="false" tIns="99263" lIns="99263" bIns="99263" rIns="99263"/>
            <a:lstStyle/>
            <a:p>
              <a:pPr algn="ctr">
                <a:lnSpc>
                  <a:spcPts val="1100"/>
                </a:lnSpc>
              </a:pPr>
            </a:p>
          </p:txBody>
        </p:sp>
      </p:grpSp>
      <p:sp>
        <p:nvSpPr>
          <p:cNvPr name="AutoShape 19" id="19"/>
          <p:cNvSpPr/>
          <p:nvPr/>
        </p:nvSpPr>
        <p:spPr>
          <a:xfrm>
            <a:off x="2542241" y="6343575"/>
            <a:ext cx="13238900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2542241" y="5533035"/>
            <a:ext cx="13238900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2542241" y="4971769"/>
            <a:ext cx="13230607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2542653" y="5117804"/>
            <a:ext cx="288742" cy="288742"/>
          </a:xfrm>
          <a:custGeom>
            <a:avLst/>
            <a:gdLst/>
            <a:ahLst/>
            <a:cxnLst/>
            <a:rect r="r" b="b" t="t" l="l"/>
            <a:pathLst>
              <a:path h="288742" w="288742">
                <a:moveTo>
                  <a:pt x="0" y="0"/>
                </a:moveTo>
                <a:lnTo>
                  <a:pt x="288742" y="0"/>
                </a:lnTo>
                <a:lnTo>
                  <a:pt x="288742" y="288741"/>
                </a:lnTo>
                <a:lnTo>
                  <a:pt x="0" y="288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957682" y="5115124"/>
            <a:ext cx="3364329" cy="291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Chodci prechádzajú na červenú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556694" y="4592777"/>
            <a:ext cx="3009604" cy="291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b="true" sz="2247" strike="noStrike" u="none">
                <a:solidFill>
                  <a:srgbClr val="000000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Pravý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542241" y="5795421"/>
            <a:ext cx="2476378" cy="291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Zasiahnutí chodci sú: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027188" y="5097438"/>
            <a:ext cx="3177670" cy="291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Počet zasiahnutých chodcov: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150477" y="5115124"/>
            <a:ext cx="3328577" cy="291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Počet zasiahnutých pasažierov: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542241" y="6605464"/>
            <a:ext cx="2584421" cy="291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Zasiahnutí pasažieri sú: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2178860" y="1320112"/>
            <a:ext cx="13930280" cy="2781472"/>
            <a:chOff x="0" y="0"/>
            <a:chExt cx="2443563" cy="48790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443563" cy="487909"/>
            </a:xfrm>
            <a:custGeom>
              <a:avLst/>
              <a:gdLst/>
              <a:ahLst/>
              <a:cxnLst/>
              <a:rect r="r" b="b" t="t" l="l"/>
              <a:pathLst>
                <a:path h="487909" w="2443563">
                  <a:moveTo>
                    <a:pt x="0" y="0"/>
                  </a:moveTo>
                  <a:lnTo>
                    <a:pt x="2443563" y="0"/>
                  </a:lnTo>
                  <a:lnTo>
                    <a:pt x="2443563" y="487909"/>
                  </a:lnTo>
                  <a:lnTo>
                    <a:pt x="0" y="48790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A6A6A6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19050"/>
              <a:ext cx="2443563" cy="468859"/>
            </a:xfrm>
            <a:prstGeom prst="rect">
              <a:avLst/>
            </a:prstGeom>
          </p:spPr>
          <p:txBody>
            <a:bodyPr anchor="ctr" rtlCol="false" tIns="99263" lIns="99263" bIns="99263" rIns="99263"/>
            <a:lstStyle/>
            <a:p>
              <a:pPr algn="ctr">
                <a:lnSpc>
                  <a:spcPts val="1100"/>
                </a:lnSpc>
              </a:pPr>
            </a:p>
          </p:txBody>
        </p:sp>
      </p:grpSp>
      <p:sp>
        <p:nvSpPr>
          <p:cNvPr name="AutoShape 32" id="32"/>
          <p:cNvSpPr/>
          <p:nvPr/>
        </p:nvSpPr>
        <p:spPr>
          <a:xfrm>
            <a:off x="2542241" y="3312170"/>
            <a:ext cx="13238900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>
            <a:off x="2542241" y="2501631"/>
            <a:ext cx="13238900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>
            <a:off x="2542241" y="1940364"/>
            <a:ext cx="13230607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Freeform 35" id="35"/>
          <p:cNvSpPr/>
          <p:nvPr/>
        </p:nvSpPr>
        <p:spPr>
          <a:xfrm flipH="false" flipV="false" rot="0">
            <a:off x="2542653" y="2086399"/>
            <a:ext cx="288742" cy="288742"/>
          </a:xfrm>
          <a:custGeom>
            <a:avLst/>
            <a:gdLst/>
            <a:ahLst/>
            <a:cxnLst/>
            <a:rect r="r" b="b" t="t" l="l"/>
            <a:pathLst>
              <a:path h="288742" w="288742">
                <a:moveTo>
                  <a:pt x="0" y="0"/>
                </a:moveTo>
                <a:lnTo>
                  <a:pt x="288742" y="0"/>
                </a:lnTo>
                <a:lnTo>
                  <a:pt x="288742" y="288742"/>
                </a:lnTo>
                <a:lnTo>
                  <a:pt x="0" y="288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2957682" y="2083720"/>
            <a:ext cx="3364329" cy="291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Chodci prechádzajú na červenú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556694" y="1561373"/>
            <a:ext cx="3009604" cy="291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b="true" sz="2247" strike="noStrike" u="none">
                <a:solidFill>
                  <a:srgbClr val="000000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Ľavý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542241" y="2764016"/>
            <a:ext cx="2476378" cy="291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Zasiahnutí chodci sú: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027188" y="2066034"/>
            <a:ext cx="3177670" cy="291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Počet zasiahnutých chodcov: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150477" y="2083720"/>
            <a:ext cx="3457568" cy="291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Počet zasiahnutých pasažierov: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542241" y="3574060"/>
            <a:ext cx="2584421" cy="291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7"/>
              </a:lnSpc>
              <a:spcBef>
                <a:spcPct val="0"/>
              </a:spcBef>
            </a:pPr>
            <a:r>
              <a:rPr lang="en-US" sz="2247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Zasiahnutí pasažieri sú: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08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301045" y="6347900"/>
            <a:ext cx="11685910" cy="86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sz="6999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Prezentujte svoje rozhodnutia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306985" y="2098879"/>
            <a:ext cx="4474082" cy="3868031"/>
          </a:xfrm>
          <a:custGeom>
            <a:avLst/>
            <a:gdLst/>
            <a:ahLst/>
            <a:cxnLst/>
            <a:rect r="r" b="b" t="t" l="l"/>
            <a:pathLst>
              <a:path h="3868031" w="4474082">
                <a:moveTo>
                  <a:pt x="0" y="0"/>
                </a:moveTo>
                <a:lnTo>
                  <a:pt x="4474082" y="0"/>
                </a:lnTo>
                <a:lnTo>
                  <a:pt x="4474082" y="3868031"/>
                </a:lnTo>
                <a:lnTo>
                  <a:pt x="0" y="3868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68204" y="4713126"/>
            <a:ext cx="10351591" cy="1089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6"/>
              </a:lnSpc>
              <a:spcBef>
                <a:spcPct val="0"/>
              </a:spcBef>
            </a:pPr>
            <a:r>
              <a:rPr lang="en-US" sz="8669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Vidíme</a:t>
            </a:r>
            <a:r>
              <a:rPr lang="en-US" sz="8669" strike="noStrike" u="none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sa </a:t>
            </a:r>
            <a:r>
              <a:rPr lang="en-US" sz="8669" strike="noStrike" u="none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 budúcej lekcii!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F424CC-EAF3-44E7-A612-BDDEB5D63D05}"/>
</file>

<file path=customXml/itemProps2.xml><?xml version="1.0" encoding="utf-8"?>
<ds:datastoreItem xmlns:ds="http://schemas.openxmlformats.org/officeDocument/2006/customXml" ds:itemID="{7B0CE497-F023-4048-816B-5817ACEB655A}"/>
</file>

<file path=customXml/itemProps3.xml><?xml version="1.0" encoding="utf-8"?>
<ds:datastoreItem xmlns:ds="http://schemas.openxmlformats.org/officeDocument/2006/customXml" ds:itemID="{D38F33D8-FD43-4619-9B36-C0D95C922A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— 02 Etika v rozhodování_prezentace SK</dc:title>
  <cp:revision>1</cp:revision>
  <dcterms:created xsi:type="dcterms:W3CDTF">2006-08-16T00:00:00Z</dcterms:created>
  <dcterms:modified xsi:type="dcterms:W3CDTF">2011-08-01T06:04:30Z</dcterms:modified>
  <dc:identifier>DAGvMCdhGwI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