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Setup Grotesk Bold" charset="1" panose="00000000000000000000"/>
      <p:regular r:id="rId12"/>
    </p:embeddedFont>
    <p:embeddedFont>
      <p:font typeface="Setup Grotesk" charset="1" panose="00000000000000000000"/>
      <p:regular r:id="rId13"/>
    </p:embeddedFont>
    <p:embeddedFont>
      <p:font typeface="Darker Grotesque Semi-Bold" charset="1" panose="00000000000000000000"/>
      <p:regular r:id="rId14"/>
    </p:embeddedFont>
    <p:embeddedFont>
      <p:font typeface="Darker Grotesque Medium" charset="1" panose="00000000000000000000"/>
      <p:regular r:id="rId15"/>
    </p:embeddedFont>
    <p:embeddedFont>
      <p:font typeface="CS Gordon Serif" charset="1" panose="00000000000000000000"/>
      <p:regular r:id="rId16"/>
    </p:embeddedFont>
    <p:embeddedFont>
      <p:font typeface="Darker Grotesque" charset="1" panose="00000000000000000000"/>
      <p:regular r:id="rId17"/>
    </p:embeddedFont>
    <p:embeddedFont>
      <p:font typeface="Darker Grotesque Bold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3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14" Type="http://schemas.openxmlformats.org/officeDocument/2006/relationships/font" Target="fonts/font14.fntdata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https://trends.google.com/trends/explore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chatgpt.com" TargetMode="External" Type="http://schemas.openxmlformats.org/officeDocument/2006/relationships/hyperlink"/><Relationship Id="rId11" Target="https://copilot.microsoft.com" TargetMode="External" Type="http://schemas.openxmlformats.org/officeDocument/2006/relationships/hyperlink"/><Relationship Id="rId12" Target="https://gemini.google.com" TargetMode="External" Type="http://schemas.openxmlformats.org/officeDocument/2006/relationships/hyperlink"/><Relationship Id="rId13" Target="https://claude.ai" TargetMode="External" Type="http://schemas.openxmlformats.org/officeDocument/2006/relationships/hyperlink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sv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D35773">
                <a:alpha val="100000"/>
              </a:srgbClr>
            </a:gs>
            <a:gs pos="100000">
              <a:srgbClr val="5379C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656803" y="1967201"/>
            <a:ext cx="8433483" cy="7291099"/>
          </a:xfrm>
          <a:custGeom>
            <a:avLst/>
            <a:gdLst/>
            <a:ahLst/>
            <a:cxnLst/>
            <a:rect r="r" b="b" t="t" l="l"/>
            <a:pathLst>
              <a:path h="7291099" w="8433483">
                <a:moveTo>
                  <a:pt x="0" y="0"/>
                </a:moveTo>
                <a:lnTo>
                  <a:pt x="8433483" y="0"/>
                </a:lnTo>
                <a:lnTo>
                  <a:pt x="8433483" y="7291099"/>
                </a:lnTo>
                <a:lnTo>
                  <a:pt x="0" y="72910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18142" y="1028700"/>
            <a:ext cx="4743342" cy="1931834"/>
          </a:xfrm>
          <a:custGeom>
            <a:avLst/>
            <a:gdLst/>
            <a:ahLst/>
            <a:cxnLst/>
            <a:rect r="r" b="b" t="t" l="l"/>
            <a:pathLst>
              <a:path h="1931834" w="4743342">
                <a:moveTo>
                  <a:pt x="0" y="0"/>
                </a:moveTo>
                <a:lnTo>
                  <a:pt x="4743341" y="0"/>
                </a:lnTo>
                <a:lnTo>
                  <a:pt x="4743341" y="1931834"/>
                </a:lnTo>
                <a:lnTo>
                  <a:pt x="0" y="19318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91715" y="7659470"/>
            <a:ext cx="1618800" cy="1597615"/>
            <a:chOff x="0" y="0"/>
            <a:chExt cx="927355" cy="91521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27355" cy="915219"/>
            </a:xfrm>
            <a:custGeom>
              <a:avLst/>
              <a:gdLst/>
              <a:ahLst/>
              <a:cxnLst/>
              <a:rect r="r" b="b" t="t" l="l"/>
              <a:pathLst>
                <a:path h="915219" w="927355">
                  <a:moveTo>
                    <a:pt x="463677" y="0"/>
                  </a:moveTo>
                  <a:cubicBezTo>
                    <a:pt x="207595" y="0"/>
                    <a:pt x="0" y="204879"/>
                    <a:pt x="0" y="457609"/>
                  </a:cubicBezTo>
                  <a:cubicBezTo>
                    <a:pt x="0" y="710340"/>
                    <a:pt x="207595" y="915219"/>
                    <a:pt x="463677" y="915219"/>
                  </a:cubicBezTo>
                  <a:cubicBezTo>
                    <a:pt x="719759" y="915219"/>
                    <a:pt x="927355" y="710340"/>
                    <a:pt x="927355" y="457609"/>
                  </a:cubicBezTo>
                  <a:cubicBezTo>
                    <a:pt x="927355" y="204879"/>
                    <a:pt x="719759" y="0"/>
                    <a:pt x="46367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86940" y="66752"/>
              <a:ext cx="753476" cy="7626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19"/>
                </a:lnSpc>
                <a:spcBef>
                  <a:spcPct val="0"/>
                </a:spcBef>
              </a:pPr>
              <a:r>
                <a:rPr lang="en-US" b="true" sz="2999" strike="noStrike" u="none">
                  <a:solidFill>
                    <a:srgbClr val="FFFFFF"/>
                  </a:solidFill>
                  <a:latin typeface="Setup Grotesk Bold"/>
                  <a:ea typeface="Setup Grotesk Bold"/>
                  <a:cs typeface="Setup Grotesk Bold"/>
                  <a:sym typeface="Setup Grotesk Bold"/>
                </a:rPr>
                <a:t>02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491715" y="4776604"/>
            <a:ext cx="8533623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69"/>
              </a:lnSpc>
            </a:pPr>
            <a:r>
              <a:rPr lang="en-US" sz="6641" b="true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Interpretácia dát</a:t>
            </a:r>
          </a:p>
          <a:p>
            <a:pPr algn="l" marL="0" indent="0" lvl="0">
              <a:lnSpc>
                <a:spcPts val="7969"/>
              </a:lnSpc>
            </a:pPr>
            <a:r>
              <a:rPr lang="en-US" b="true" sz="6641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pomocou četbotov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91715" y="3307718"/>
            <a:ext cx="6849497" cy="852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39"/>
              </a:lnSpc>
              <a:spcBef>
                <a:spcPct val="0"/>
              </a:spcBef>
            </a:pPr>
            <a:r>
              <a:rPr lang="en-US" sz="3018">
                <a:solidFill>
                  <a:srgbClr val="FFFFFF"/>
                </a:solidFill>
                <a:latin typeface="Setup Grotesk"/>
                <a:ea typeface="Setup Grotesk"/>
                <a:cs typeface="Setup Grotesk"/>
                <a:sym typeface="Setup Grotesk"/>
              </a:rPr>
              <a:t>B</a:t>
            </a:r>
            <a:r>
              <a:rPr lang="en-US" sz="3018" strike="noStrike" u="none">
                <a:solidFill>
                  <a:srgbClr val="FFFFFF"/>
                </a:solidFill>
                <a:latin typeface="Setup Grotesk"/>
                <a:ea typeface="Setup Grotesk"/>
                <a:cs typeface="Setup Grotesk"/>
                <a:sym typeface="Setup Grotesk"/>
              </a:rPr>
              <a:t>alíček </a:t>
            </a:r>
          </a:p>
          <a:p>
            <a:pPr algn="l" marL="0" indent="0" lvl="0">
              <a:lnSpc>
                <a:spcPts val="3139"/>
              </a:lnSpc>
              <a:spcBef>
                <a:spcPct val="0"/>
              </a:spcBef>
            </a:pPr>
            <a:r>
              <a:rPr lang="en-US" b="true" sz="3018" strike="noStrike" u="none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Dáta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02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7791662" cy="1031619"/>
            <a:chOff x="0" y="0"/>
            <a:chExt cx="1809027" cy="23951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09027" cy="239516"/>
            </a:xfrm>
            <a:custGeom>
              <a:avLst/>
              <a:gdLst/>
              <a:ahLst/>
              <a:cxnLst/>
              <a:rect r="r" b="b" t="t" l="l"/>
              <a:pathLst>
                <a:path h="239516" w="1809027">
                  <a:moveTo>
                    <a:pt x="15898" y="0"/>
                  </a:moveTo>
                  <a:lnTo>
                    <a:pt x="1793130" y="0"/>
                  </a:lnTo>
                  <a:cubicBezTo>
                    <a:pt x="1797346" y="0"/>
                    <a:pt x="1801390" y="1675"/>
                    <a:pt x="1804371" y="4656"/>
                  </a:cubicBezTo>
                  <a:cubicBezTo>
                    <a:pt x="1807352" y="7638"/>
                    <a:pt x="1809027" y="11681"/>
                    <a:pt x="1809027" y="15898"/>
                  </a:cubicBezTo>
                  <a:lnTo>
                    <a:pt x="1809027" y="223618"/>
                  </a:lnTo>
                  <a:cubicBezTo>
                    <a:pt x="1809027" y="227834"/>
                    <a:pt x="1807352" y="231878"/>
                    <a:pt x="1804371" y="234860"/>
                  </a:cubicBezTo>
                  <a:cubicBezTo>
                    <a:pt x="1801390" y="237841"/>
                    <a:pt x="1797346" y="239516"/>
                    <a:pt x="1793130" y="239516"/>
                  </a:cubicBezTo>
                  <a:lnTo>
                    <a:pt x="15898" y="239516"/>
                  </a:lnTo>
                  <a:cubicBezTo>
                    <a:pt x="11681" y="239516"/>
                    <a:pt x="7638" y="237841"/>
                    <a:pt x="4656" y="234860"/>
                  </a:cubicBezTo>
                  <a:cubicBezTo>
                    <a:pt x="1675" y="231878"/>
                    <a:pt x="0" y="227834"/>
                    <a:pt x="0" y="223618"/>
                  </a:cubicBezTo>
                  <a:lnTo>
                    <a:pt x="0" y="15898"/>
                  </a:lnTo>
                  <a:cubicBezTo>
                    <a:pt x="0" y="11681"/>
                    <a:pt x="1675" y="7638"/>
                    <a:pt x="4656" y="4656"/>
                  </a:cubicBezTo>
                  <a:cubicBezTo>
                    <a:pt x="7638" y="1675"/>
                    <a:pt x="11681" y="0"/>
                    <a:pt x="15898" y="0"/>
                  </a:cubicBezTo>
                  <a:close/>
                </a:path>
              </a:pathLst>
            </a:custGeom>
            <a:solidFill>
              <a:srgbClr val="5379C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28575"/>
              <a:ext cx="1809027" cy="2109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8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386098" y="1144257"/>
            <a:ext cx="6736731" cy="764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724"/>
              </a:lnSpc>
              <a:spcBef>
                <a:spcPct val="0"/>
              </a:spcBef>
            </a:pPr>
            <a:r>
              <a:rPr lang="en-US" b="true" sz="5724" strike="noStrike" u="none">
                <a:solidFill>
                  <a:srgbClr val="FFFFF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Postup práce s četbotom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028700" y="3332000"/>
            <a:ext cx="13216908" cy="1404536"/>
            <a:chOff x="0" y="0"/>
            <a:chExt cx="17622544" cy="187271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538607"/>
              <a:ext cx="1127572" cy="1127572"/>
            </a:xfrm>
            <a:custGeom>
              <a:avLst/>
              <a:gdLst/>
              <a:ahLst/>
              <a:cxnLst/>
              <a:rect r="r" b="b" t="t" l="l"/>
              <a:pathLst>
                <a:path h="1127572" w="1127572">
                  <a:moveTo>
                    <a:pt x="0" y="0"/>
                  </a:moveTo>
                  <a:lnTo>
                    <a:pt x="1127572" y="0"/>
                  </a:lnTo>
                  <a:lnTo>
                    <a:pt x="1127572" y="1127572"/>
                  </a:lnTo>
                  <a:lnTo>
                    <a:pt x="0" y="1127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1581557" y="95250"/>
              <a:ext cx="16040987" cy="17774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046"/>
                </a:lnSpc>
                <a:spcBef>
                  <a:spcPct val="0"/>
                </a:spcBef>
              </a:pPr>
              <a:r>
                <a:rPr lang="en-US" b="true" sz="5046">
                  <a:solidFill>
                    <a:srgbClr val="000000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O</a:t>
              </a:r>
              <a:r>
                <a:rPr lang="en-US" b="true" sz="5046" strike="noStrike" u="none">
                  <a:solidFill>
                    <a:srgbClr val="000000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píš, čo má četbot urobiť. Používaj zrozumiteľný</a:t>
              </a:r>
            </a:p>
            <a:p>
              <a:pPr algn="l" marL="0" indent="0" lvl="0">
                <a:lnSpc>
                  <a:spcPts val="5046"/>
                </a:lnSpc>
                <a:spcBef>
                  <a:spcPct val="0"/>
                </a:spcBef>
              </a:pPr>
              <a:r>
                <a:rPr lang="en-US" b="true" sz="5046" strike="noStrike" u="none">
                  <a:solidFill>
                    <a:srgbClr val="000000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a opisný jazyk bez gramatických chýb.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5223970"/>
            <a:ext cx="12369708" cy="1404528"/>
            <a:chOff x="0" y="0"/>
            <a:chExt cx="16492945" cy="187270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531221"/>
              <a:ext cx="1127572" cy="1127572"/>
            </a:xfrm>
            <a:custGeom>
              <a:avLst/>
              <a:gdLst/>
              <a:ahLst/>
              <a:cxnLst/>
              <a:rect r="r" b="b" t="t" l="l"/>
              <a:pathLst>
                <a:path h="1127572" w="1127572">
                  <a:moveTo>
                    <a:pt x="0" y="0"/>
                  </a:moveTo>
                  <a:lnTo>
                    <a:pt x="1127572" y="0"/>
                  </a:lnTo>
                  <a:lnTo>
                    <a:pt x="1127572" y="1127572"/>
                  </a:lnTo>
                  <a:lnTo>
                    <a:pt x="0" y="1127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1581557" y="95250"/>
              <a:ext cx="14911388" cy="17774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046"/>
                </a:lnSpc>
                <a:spcBef>
                  <a:spcPct val="0"/>
                </a:spcBef>
              </a:pPr>
              <a:r>
                <a:rPr lang="en-US" b="true" sz="5046" strike="noStrike" u="none">
                  <a:solidFill>
                    <a:srgbClr val="000000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Pozorne si prečítaj vygenerovaný text a zamysli sa, či dáva zmysel.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28700" y="7115939"/>
            <a:ext cx="13542946" cy="1404536"/>
            <a:chOff x="0" y="0"/>
            <a:chExt cx="18057261" cy="187271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471879"/>
              <a:ext cx="1127572" cy="1127572"/>
            </a:xfrm>
            <a:custGeom>
              <a:avLst/>
              <a:gdLst/>
              <a:ahLst/>
              <a:cxnLst/>
              <a:rect r="r" b="b" t="t" l="l"/>
              <a:pathLst>
                <a:path h="1127572" w="1127572">
                  <a:moveTo>
                    <a:pt x="0" y="0"/>
                  </a:moveTo>
                  <a:lnTo>
                    <a:pt x="1127572" y="0"/>
                  </a:lnTo>
                  <a:lnTo>
                    <a:pt x="1127572" y="1127572"/>
                  </a:lnTo>
                  <a:lnTo>
                    <a:pt x="0" y="1127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1581557" y="95250"/>
              <a:ext cx="16475704" cy="17774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046"/>
                </a:lnSpc>
                <a:spcBef>
                  <a:spcPct val="0"/>
                </a:spcBef>
              </a:pPr>
              <a:r>
                <a:rPr lang="en-US" b="true" sz="5046" strike="noStrike" u="none">
                  <a:solidFill>
                    <a:srgbClr val="000000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Ak text obsahuje faktické informácie, over si ich</a:t>
              </a:r>
            </a:p>
            <a:p>
              <a:pPr algn="l" marL="0" indent="0" lvl="0">
                <a:lnSpc>
                  <a:spcPts val="5046"/>
                </a:lnSpc>
                <a:spcBef>
                  <a:spcPct val="0"/>
                </a:spcBef>
              </a:pPr>
              <a:r>
                <a:rPr lang="en-US" b="true" sz="5046" strike="noStrike" u="none">
                  <a:solidFill>
                    <a:srgbClr val="000000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z iného zdroja.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931750">
            <a:off x="12000779" y="1776201"/>
            <a:ext cx="4446306" cy="724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51"/>
              </a:lnSpc>
              <a:spcBef>
                <a:spcPct val="0"/>
              </a:spcBef>
            </a:pPr>
            <a:r>
              <a:rPr lang="en-US" sz="5835" spc="-706" strike="noStrike" u="none">
                <a:solidFill>
                  <a:srgbClr val="5379C2"/>
                </a:solidFill>
                <a:latin typeface="CS Gordon Serif"/>
                <a:ea typeface="CS Gordon Serif"/>
                <a:cs typeface="CS Gordon Serif"/>
                <a:sym typeface="CS Gordon Serif"/>
              </a:rPr>
              <a:t>DÔLEŽITÉ!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03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131915" y="3380909"/>
            <a:ext cx="4024170" cy="4024170"/>
          </a:xfrm>
          <a:custGeom>
            <a:avLst/>
            <a:gdLst/>
            <a:ahLst/>
            <a:cxnLst/>
            <a:rect r="r" b="b" t="t" l="l"/>
            <a:pathLst>
              <a:path h="4024170" w="4024170">
                <a:moveTo>
                  <a:pt x="0" y="0"/>
                </a:moveTo>
                <a:lnTo>
                  <a:pt x="4024170" y="0"/>
                </a:lnTo>
                <a:lnTo>
                  <a:pt x="4024170" y="4024170"/>
                </a:lnTo>
                <a:lnTo>
                  <a:pt x="0" y="4024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w="38100" cap="sq">
            <a:solidFill>
              <a:srgbClr val="5379C2"/>
            </a:solidFill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2672284" y="1946853"/>
            <a:ext cx="12943433" cy="868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39"/>
              </a:lnSpc>
              <a:spcBef>
                <a:spcPct val="0"/>
              </a:spcBef>
            </a:pPr>
            <a:r>
              <a:rPr lang="en-US" b="true" sz="6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Google </a:t>
            </a:r>
            <a:r>
              <a:rPr lang="en-US" b="true" sz="6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Trends</a:t>
            </a:r>
            <a:r>
              <a:rPr lang="en-US" b="true" sz="6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433528" y="7883863"/>
            <a:ext cx="11420944" cy="534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9"/>
              </a:lnSpc>
              <a:spcBef>
                <a:spcPct val="0"/>
              </a:spcBef>
            </a:pPr>
            <a:r>
              <a:rPr lang="en-US" b="true" sz="3999" strike="noStrike" u="sng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4" tooltip="https://trends.google.com/trends/explore"/>
              </a:rPr>
              <a:t>trends.google.com/trends/explore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04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76508" y="4334327"/>
            <a:ext cx="2748371" cy="2748371"/>
          </a:xfrm>
          <a:custGeom>
            <a:avLst/>
            <a:gdLst/>
            <a:ahLst/>
            <a:cxnLst/>
            <a:rect r="r" b="b" t="t" l="l"/>
            <a:pathLst>
              <a:path h="2748371" w="2748371">
                <a:moveTo>
                  <a:pt x="0" y="0"/>
                </a:moveTo>
                <a:lnTo>
                  <a:pt x="2748371" y="0"/>
                </a:lnTo>
                <a:lnTo>
                  <a:pt x="2748371" y="2748371"/>
                </a:lnTo>
                <a:lnTo>
                  <a:pt x="0" y="2748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w="38100" cap="sq">
            <a:solidFill>
              <a:srgbClr val="5379C2"/>
            </a:solidFill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9860914" y="4334327"/>
            <a:ext cx="2748371" cy="2748371"/>
          </a:xfrm>
          <a:custGeom>
            <a:avLst/>
            <a:gdLst/>
            <a:ahLst/>
            <a:cxnLst/>
            <a:rect r="r" b="b" t="t" l="l"/>
            <a:pathLst>
              <a:path h="2748371" w="2748371">
                <a:moveTo>
                  <a:pt x="0" y="0"/>
                </a:moveTo>
                <a:lnTo>
                  <a:pt x="2748371" y="0"/>
                </a:lnTo>
                <a:lnTo>
                  <a:pt x="2748371" y="2748371"/>
                </a:lnTo>
                <a:lnTo>
                  <a:pt x="0" y="27483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w="38100" cap="sq">
            <a:solidFill>
              <a:srgbClr val="5379C2"/>
            </a:solidFill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5670518" y="4334327"/>
            <a:ext cx="2744757" cy="2744757"/>
          </a:xfrm>
          <a:custGeom>
            <a:avLst/>
            <a:gdLst/>
            <a:ahLst/>
            <a:cxnLst/>
            <a:rect r="r" b="b" t="t" l="l"/>
            <a:pathLst>
              <a:path h="2744757" w="2744757">
                <a:moveTo>
                  <a:pt x="0" y="0"/>
                </a:moveTo>
                <a:lnTo>
                  <a:pt x="2744757" y="0"/>
                </a:lnTo>
                <a:lnTo>
                  <a:pt x="2744757" y="2744757"/>
                </a:lnTo>
                <a:lnTo>
                  <a:pt x="0" y="27447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w="38100" cap="sq">
            <a:solidFill>
              <a:srgbClr val="5379C2"/>
            </a:solidFill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4054923" y="4334327"/>
            <a:ext cx="2748371" cy="2748371"/>
          </a:xfrm>
          <a:custGeom>
            <a:avLst/>
            <a:gdLst/>
            <a:ahLst/>
            <a:cxnLst/>
            <a:rect r="r" b="b" t="t" l="l"/>
            <a:pathLst>
              <a:path h="2748371" w="2748371">
                <a:moveTo>
                  <a:pt x="0" y="0"/>
                </a:moveTo>
                <a:lnTo>
                  <a:pt x="2748371" y="0"/>
                </a:lnTo>
                <a:lnTo>
                  <a:pt x="2748371" y="2748371"/>
                </a:lnTo>
                <a:lnTo>
                  <a:pt x="0" y="27483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w="38100" cap="sq">
            <a:solidFill>
              <a:srgbClr val="5379C2"/>
            </a:solidFill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1501584" y="7481872"/>
            <a:ext cx="2698219" cy="452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38"/>
              </a:lnSpc>
              <a:spcBef>
                <a:spcPct val="0"/>
              </a:spcBef>
            </a:pPr>
            <a:r>
              <a:rPr lang="en-US" sz="3438" strike="noStrike" u="sng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  <a:hlinkClick r:id="rId10" tooltip="https://chatgpt.com"/>
              </a:rPr>
              <a:t>chatgpt.com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447565" y="7481872"/>
            <a:ext cx="3575068" cy="452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38"/>
              </a:lnSpc>
              <a:spcBef>
                <a:spcPct val="0"/>
              </a:spcBef>
            </a:pPr>
            <a:r>
              <a:rPr lang="en-US" sz="3438" strike="noStrike" u="sng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  <a:hlinkClick r:id="rId11" tooltip="https://copilot.microsoft.com"/>
              </a:rPr>
              <a:t>copilot.microsoft.com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641575" y="7481872"/>
            <a:ext cx="3575068" cy="452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38"/>
              </a:lnSpc>
              <a:spcBef>
                <a:spcPct val="0"/>
              </a:spcBef>
            </a:pPr>
            <a:r>
              <a:rPr lang="en-US" sz="3438" strike="noStrike" u="sng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  <a:hlinkClick r:id="rId12" tooltip="https://gemini.google.com"/>
              </a:rPr>
              <a:t>Google Gemini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693787" y="7481872"/>
            <a:ext cx="2698219" cy="449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38"/>
              </a:lnSpc>
              <a:spcBef>
                <a:spcPct val="0"/>
              </a:spcBef>
            </a:pPr>
            <a:r>
              <a:rPr lang="en-US" sz="3438" strike="noStrike" u="sng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  <a:hlinkClick r:id="rId13" tooltip="https://claude.ai"/>
              </a:rPr>
              <a:t>claude.ai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995690" y="2448205"/>
            <a:ext cx="13914501" cy="664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6"/>
              </a:lnSpc>
              <a:spcBef>
                <a:spcPct val="0"/>
              </a:spcBef>
            </a:pPr>
            <a:r>
              <a:rPr lang="en-US" sz="5046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Vyber si aplikáciu, v ktorej budeš analyzovať dáta.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05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19175" y="3724412"/>
            <a:ext cx="16230600" cy="2387285"/>
            <a:chOff x="0" y="0"/>
            <a:chExt cx="1490505" cy="21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90505" cy="219232"/>
            </a:xfrm>
            <a:custGeom>
              <a:avLst/>
              <a:gdLst/>
              <a:ahLst/>
              <a:cxnLst/>
              <a:rect r="r" b="b" t="t" l="l"/>
              <a:pathLst>
                <a:path h="219232" w="1490505">
                  <a:moveTo>
                    <a:pt x="33390" y="0"/>
                  </a:moveTo>
                  <a:lnTo>
                    <a:pt x="1457115" y="0"/>
                  </a:lnTo>
                  <a:cubicBezTo>
                    <a:pt x="1465971" y="0"/>
                    <a:pt x="1474463" y="3518"/>
                    <a:pt x="1480725" y="9780"/>
                  </a:cubicBezTo>
                  <a:cubicBezTo>
                    <a:pt x="1486987" y="16041"/>
                    <a:pt x="1490505" y="24534"/>
                    <a:pt x="1490505" y="33390"/>
                  </a:cubicBezTo>
                  <a:lnTo>
                    <a:pt x="1490505" y="185842"/>
                  </a:lnTo>
                  <a:cubicBezTo>
                    <a:pt x="1490505" y="194697"/>
                    <a:pt x="1486987" y="203190"/>
                    <a:pt x="1480725" y="209452"/>
                  </a:cubicBezTo>
                  <a:cubicBezTo>
                    <a:pt x="1474463" y="215714"/>
                    <a:pt x="1465971" y="219232"/>
                    <a:pt x="1457115" y="219232"/>
                  </a:cubicBezTo>
                  <a:lnTo>
                    <a:pt x="33390" y="219232"/>
                  </a:lnTo>
                  <a:cubicBezTo>
                    <a:pt x="24534" y="219232"/>
                    <a:pt x="16041" y="215714"/>
                    <a:pt x="9780" y="209452"/>
                  </a:cubicBezTo>
                  <a:cubicBezTo>
                    <a:pt x="3518" y="203190"/>
                    <a:pt x="0" y="194697"/>
                    <a:pt x="0" y="185842"/>
                  </a:cubicBezTo>
                  <a:lnTo>
                    <a:pt x="0" y="33390"/>
                  </a:lnTo>
                  <a:cubicBezTo>
                    <a:pt x="0" y="24534"/>
                    <a:pt x="3518" y="16041"/>
                    <a:pt x="9780" y="9780"/>
                  </a:cubicBezTo>
                  <a:cubicBezTo>
                    <a:pt x="16041" y="3518"/>
                    <a:pt x="24534" y="0"/>
                    <a:pt x="33390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5379C2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1490505" cy="2001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56619" y="4351315"/>
            <a:ext cx="1133480" cy="113348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5379C2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8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5903137" y="4560255"/>
            <a:ext cx="801726" cy="810849"/>
          </a:xfrm>
          <a:custGeom>
            <a:avLst/>
            <a:gdLst/>
            <a:ahLst/>
            <a:cxnLst/>
            <a:rect r="r" b="b" t="t" l="l"/>
            <a:pathLst>
              <a:path h="810849" w="801726">
                <a:moveTo>
                  <a:pt x="0" y="0"/>
                </a:moveTo>
                <a:lnTo>
                  <a:pt x="801727" y="0"/>
                </a:lnTo>
                <a:lnTo>
                  <a:pt x="801727" y="810849"/>
                </a:lnTo>
                <a:lnTo>
                  <a:pt x="0" y="810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17934" y="4512630"/>
            <a:ext cx="810849" cy="810849"/>
          </a:xfrm>
          <a:custGeom>
            <a:avLst/>
            <a:gdLst/>
            <a:ahLst/>
            <a:cxnLst/>
            <a:rect r="r" b="b" t="t" l="l"/>
            <a:pathLst>
              <a:path h="810849" w="810849">
                <a:moveTo>
                  <a:pt x="0" y="0"/>
                </a:moveTo>
                <a:lnTo>
                  <a:pt x="810849" y="0"/>
                </a:lnTo>
                <a:lnTo>
                  <a:pt x="810849" y="810849"/>
                </a:lnTo>
                <a:lnTo>
                  <a:pt x="0" y="8108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10215565">
            <a:off x="1680601" y="1748016"/>
            <a:ext cx="2625444" cy="1447276"/>
          </a:xfrm>
          <a:custGeom>
            <a:avLst/>
            <a:gdLst/>
            <a:ahLst/>
            <a:cxnLst/>
            <a:rect r="r" b="b" t="t" l="l"/>
            <a:pathLst>
              <a:path h="1447276" w="2625444">
                <a:moveTo>
                  <a:pt x="0" y="0"/>
                </a:moveTo>
                <a:lnTo>
                  <a:pt x="2625444" y="0"/>
                </a:lnTo>
                <a:lnTo>
                  <a:pt x="2625444" y="1447276"/>
                </a:lnTo>
                <a:lnTo>
                  <a:pt x="0" y="1447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9493751">
            <a:off x="3911364" y="6535532"/>
            <a:ext cx="364763" cy="2130000"/>
          </a:xfrm>
          <a:custGeom>
            <a:avLst/>
            <a:gdLst/>
            <a:ahLst/>
            <a:cxnLst/>
            <a:rect r="r" b="b" t="t" l="l"/>
            <a:pathLst>
              <a:path h="2130000" w="364763">
                <a:moveTo>
                  <a:pt x="0" y="0"/>
                </a:moveTo>
                <a:lnTo>
                  <a:pt x="364762" y="0"/>
                </a:lnTo>
                <a:lnTo>
                  <a:pt x="364762" y="2130000"/>
                </a:lnTo>
                <a:lnTo>
                  <a:pt x="0" y="2130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206710" y="6543849"/>
            <a:ext cx="2097290" cy="1391202"/>
          </a:xfrm>
          <a:custGeom>
            <a:avLst/>
            <a:gdLst/>
            <a:ahLst/>
            <a:cxnLst/>
            <a:rect r="r" b="b" t="t" l="l"/>
            <a:pathLst>
              <a:path h="1391202" w="2097290">
                <a:moveTo>
                  <a:pt x="0" y="0"/>
                </a:moveTo>
                <a:lnTo>
                  <a:pt x="2097290" y="0"/>
                </a:lnTo>
                <a:lnTo>
                  <a:pt x="2097290" y="1391202"/>
                </a:lnTo>
                <a:lnTo>
                  <a:pt x="0" y="13912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6" id="16"/>
          <p:cNvSpPr/>
          <p:nvPr/>
        </p:nvSpPr>
        <p:spPr>
          <a:xfrm flipV="true">
            <a:off x="15283930" y="3724412"/>
            <a:ext cx="0" cy="2353064"/>
          </a:xfrm>
          <a:prstGeom prst="line">
            <a:avLst/>
          </a:prstGeom>
          <a:ln cap="flat" w="57150">
            <a:solidFill>
              <a:srgbClr val="5379C2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7" id="17"/>
          <p:cNvGrpSpPr/>
          <p:nvPr/>
        </p:nvGrpSpPr>
        <p:grpSpPr>
          <a:xfrm rot="0">
            <a:off x="11868183" y="1536352"/>
            <a:ext cx="4677054" cy="909412"/>
            <a:chOff x="0" y="0"/>
            <a:chExt cx="1231817" cy="23951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31817" cy="239516"/>
            </a:xfrm>
            <a:custGeom>
              <a:avLst/>
              <a:gdLst/>
              <a:ahLst/>
              <a:cxnLst/>
              <a:rect r="r" b="b" t="t" l="l"/>
              <a:pathLst>
                <a:path h="239516" w="1231817">
                  <a:moveTo>
                    <a:pt x="26485" y="0"/>
                  </a:moveTo>
                  <a:lnTo>
                    <a:pt x="1205332" y="0"/>
                  </a:lnTo>
                  <a:cubicBezTo>
                    <a:pt x="1219959" y="0"/>
                    <a:pt x="1231817" y="11858"/>
                    <a:pt x="1231817" y="26485"/>
                  </a:cubicBezTo>
                  <a:lnTo>
                    <a:pt x="1231817" y="213031"/>
                  </a:lnTo>
                  <a:cubicBezTo>
                    <a:pt x="1231817" y="227658"/>
                    <a:pt x="1219959" y="239516"/>
                    <a:pt x="1205332" y="239516"/>
                  </a:cubicBezTo>
                  <a:lnTo>
                    <a:pt x="26485" y="239516"/>
                  </a:lnTo>
                  <a:cubicBezTo>
                    <a:pt x="11858" y="239516"/>
                    <a:pt x="0" y="227658"/>
                    <a:pt x="0" y="213031"/>
                  </a:cubicBezTo>
                  <a:lnTo>
                    <a:pt x="0" y="26485"/>
                  </a:lnTo>
                  <a:cubicBezTo>
                    <a:pt x="0" y="11858"/>
                    <a:pt x="11858" y="0"/>
                    <a:pt x="26485" y="0"/>
                  </a:cubicBezTo>
                  <a:close/>
                </a:path>
              </a:pathLst>
            </a:custGeom>
            <a:solidFill>
              <a:srgbClr val="5379C2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28575"/>
              <a:ext cx="1231817" cy="2109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80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3599636" y="4166949"/>
            <a:ext cx="10314227" cy="1953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58"/>
              </a:lnSpc>
              <a:spcBef>
                <a:spcPct val="0"/>
              </a:spcBef>
            </a:pPr>
            <a:r>
              <a:rPr lang="en-US" b="true" sz="3958" strike="noStrike" u="none">
                <a:solidFill>
                  <a:srgbClr val="5379C2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Analyzuj priložený obrázok. Prečo si myslíš, že</a:t>
            </a:r>
          </a:p>
          <a:p>
            <a:pPr algn="l" marL="0" indent="0" lvl="0">
              <a:lnSpc>
                <a:spcPts val="3958"/>
              </a:lnSpc>
              <a:spcBef>
                <a:spcPct val="0"/>
              </a:spcBef>
            </a:pPr>
            <a:r>
              <a:rPr lang="en-US" b="true" sz="3958" strike="noStrike" u="none">
                <a:solidFill>
                  <a:srgbClr val="5379C2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vo februári 2024 ľudia tak veľa vyhľadávali meno Taylor Swift? Nájdi o tom informácie na internete.</a:t>
            </a:r>
          </a:p>
          <a:p>
            <a:pPr algn="l" marL="0" indent="0" lvl="0">
              <a:lnSpc>
                <a:spcPts val="3958"/>
              </a:lnSpc>
              <a:spcBef>
                <a:spcPct val="0"/>
              </a:spcBef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4609939" y="1603027"/>
            <a:ext cx="2664622" cy="529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58"/>
              </a:lnSpc>
              <a:spcBef>
                <a:spcPct val="0"/>
              </a:spcBef>
            </a:pPr>
            <a:r>
              <a:rPr lang="en-US" b="true" sz="3958" strike="noStrike" u="none">
                <a:solidFill>
                  <a:srgbClr val="000000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Pridaj obrázok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895689" y="8254822"/>
            <a:ext cx="5916216" cy="529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58"/>
              </a:lnSpc>
              <a:spcBef>
                <a:spcPct val="0"/>
              </a:spcBef>
            </a:pPr>
            <a:r>
              <a:rPr lang="en-US" b="true" sz="3958" strike="noStrike" u="none">
                <a:solidFill>
                  <a:srgbClr val="000000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Napíš textové zadanie </a:t>
            </a:r>
            <a:r>
              <a:rPr lang="en-US" b="true" sz="3958" strike="noStrike" u="none">
                <a:solidFill>
                  <a:srgbClr val="000000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(prompt)</a:t>
            </a:r>
            <a:r>
              <a:rPr lang="en-US" b="true" sz="3958" strike="noStrike" u="none">
                <a:solidFill>
                  <a:srgbClr val="000000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729503" y="7306125"/>
            <a:ext cx="1121122" cy="529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58"/>
              </a:lnSpc>
              <a:spcBef>
                <a:spcPct val="0"/>
              </a:spcBef>
            </a:pPr>
            <a:r>
              <a:rPr lang="en-US" sz="3958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Odošli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246644" y="1641107"/>
            <a:ext cx="3920133" cy="671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6"/>
              </a:lnSpc>
              <a:spcBef>
                <a:spcPct val="0"/>
              </a:spcBef>
            </a:pPr>
            <a:r>
              <a:rPr lang="en-US" b="true" sz="5046" strike="noStrike" u="none">
                <a:solidFill>
                  <a:srgbClr val="FFFFF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A čo tak četbot?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D35773">
                <a:alpha val="100000"/>
              </a:srgbClr>
            </a:gs>
            <a:gs pos="100000">
              <a:srgbClr val="5379C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499553" y="4110731"/>
            <a:ext cx="3288893" cy="108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76"/>
              </a:lnSpc>
              <a:spcBef>
                <a:spcPct val="0"/>
              </a:spcBef>
            </a:pPr>
            <a:r>
              <a:rPr lang="en-US" sz="8669" strike="noStrike" u="none">
                <a:solidFill>
                  <a:srgbClr val="FFF0B8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Tak čau!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836163" y="5491784"/>
            <a:ext cx="12615673" cy="913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FFFFF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Toto bola druhá metodika z balíčka Dáta! </a:t>
            </a:r>
          </a:p>
          <a:p>
            <a:pPr algn="ctr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FFFFF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Môžeš na ňu </a:t>
            </a:r>
            <a:r>
              <a:rPr lang="en-US" b="true" sz="3500" strike="noStrike" u="none">
                <a:solidFill>
                  <a:srgbClr val="FFFFF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nadviazať ďalšou!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1A0BAF1496DF4FAB07CBD7D8C6381B" ma:contentTypeVersion="19" ma:contentTypeDescription="Umožňuje vytvoriť nový dokument." ma:contentTypeScope="" ma:versionID="3db19543bc0dd24b8106627fcd994421">
  <xsd:schema xmlns:xsd="http://www.w3.org/2001/XMLSchema" xmlns:xs="http://www.w3.org/2001/XMLSchema" xmlns:p="http://schemas.microsoft.com/office/2006/metadata/properties" xmlns:ns2="801d1ffc-f101-4564-a76a-00269611aa3a" xmlns:ns3="d8c3ba35-2df7-4286-bb89-1a2c65673428" targetNamespace="http://schemas.microsoft.com/office/2006/metadata/properties" ma:root="true" ma:fieldsID="0ddd912887f4bd92d796eeb679c15e10" ns2:_="" ns3:_="">
    <xsd:import namespace="801d1ffc-f101-4564-a76a-00269611aa3a"/>
    <xsd:import namespace="d8c3ba35-2df7-4286-bb89-1a2c656734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d1ffc-f101-4564-a76a-00269611a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a" ma:readOnly="false" ma:fieldId="{5cf76f15-5ced-4ddc-b409-7134ff3c332f}" ma:taxonomyMulti="true" ma:sspId="67c43d87-ff39-4d00-81f3-324a00379f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3ba35-2df7-4286-bb89-1a2c656734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986e7f3-5779-4bfa-b9ff-27201219e08a}" ma:internalName="TaxCatchAll" ma:showField="CatchAllData" ma:web="d8c3ba35-2df7-4286-bb89-1a2c656734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c3ba35-2df7-4286-bb89-1a2c65673428" xsi:nil="true"/>
    <lcf76f155ced4ddcb4097134ff3c332f xmlns="801d1ffc-f101-4564-a76a-00269611aa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4FDD45C-FEBC-4A3B-8997-4B694023BC91}"/>
</file>

<file path=customXml/itemProps2.xml><?xml version="1.0" encoding="utf-8"?>
<ds:datastoreItem xmlns:ds="http://schemas.openxmlformats.org/officeDocument/2006/customXml" ds:itemID="{464578B7-92F4-4582-8F9D-23B872AAE427}"/>
</file>

<file path=customXml/itemProps3.xml><?xml version="1.0" encoding="utf-8"?>
<ds:datastoreItem xmlns:ds="http://schemas.openxmlformats.org/officeDocument/2006/customXml" ds:itemID="{A2CEA85A-A228-473B-8868-2A189C7A99D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— 02 Interpretace dat pomocí chatbotů SK</dc:title>
  <cp:revision>1</cp:revision>
  <dcterms:created xsi:type="dcterms:W3CDTF">2006-08-16T00:00:00Z</dcterms:created>
  <dcterms:modified xsi:type="dcterms:W3CDTF">2011-08-01T06:04:30Z</dcterms:modified>
  <dc:identifier>DAGvMMuVhek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0x010100A01A0BAF1496DF4FAB07CBD7D8C6381B</vt:lpwstr>
  </property>
</Properties>
</file>