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etup Grotesk Bold" charset="1" panose="00000000000000000000"/>
      <p:regular r:id="rId15"/>
    </p:embeddedFont>
    <p:embeddedFont>
      <p:font typeface="Setup Grotesk" charset="1" panose="00000000000000000000"/>
      <p:regular r:id="rId16"/>
    </p:embeddedFont>
    <p:embeddedFont>
      <p:font typeface="Darker Grotesque Semi-Bold" charset="1" panose="00000000000000000000"/>
      <p:regular r:id="rId17"/>
    </p:embeddedFont>
    <p:embeddedFont>
      <p:font typeface="Darker Grotesque Medium" charset="1" panose="00000000000000000000"/>
      <p:regular r:id="rId18"/>
    </p:embeddedFont>
    <p:embeddedFont>
      <p:font typeface="Darker Grotesque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thenewnormal.is" TargetMode="External" Type="http://schemas.openxmlformats.org/officeDocument/2006/relationships/hyperlink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https://searchingthe.world" TargetMode="External" Type="http://schemas.openxmlformats.org/officeDocument/2006/relationships/hyperlink"/><Relationship Id="rId5" Target="https://searchingthe.world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trends.google.com/trends/explore?date=now%201-d&amp;geo=SK&amp;hl=sk" TargetMode="External" Type="http://schemas.openxmlformats.org/officeDocument/2006/relationships/hyperlink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https://trends.google.com/trends/explore?date=2020-01-02%202022-12-31&amp;geo=SK&amp;q=gumi%C4%8Dky" TargetMode="External" Type="http://schemas.openxmlformats.org/officeDocument/2006/relationships/hyperlink"/><Relationship Id="rId6" Target="https://trends.google.com/trends/explore?date=2020-01-02%202022-12-31&amp;geo=SK&amp;q=%C5%A1ijac%C3%AD%20stroj" TargetMode="External" Type="http://schemas.openxmlformats.org/officeDocument/2006/relationships/hyperlink"/><Relationship Id="rId7" Target="https://trends.google.com/trends/explore?date=2020-01-02%202022-12-31&amp;geo=SK&amp;q=Zoom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6803" y="1967201"/>
            <a:ext cx="8433483" cy="7291099"/>
          </a:xfrm>
          <a:custGeom>
            <a:avLst/>
            <a:gdLst/>
            <a:ahLst/>
            <a:cxnLst/>
            <a:rect r="r" b="b" t="t" l="l"/>
            <a:pathLst>
              <a:path h="7291099" w="8433483">
                <a:moveTo>
                  <a:pt x="0" y="0"/>
                </a:moveTo>
                <a:lnTo>
                  <a:pt x="8433483" y="0"/>
                </a:lnTo>
                <a:lnTo>
                  <a:pt x="8433483" y="7291099"/>
                </a:lnTo>
                <a:lnTo>
                  <a:pt x="0" y="729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8142" y="1028700"/>
            <a:ext cx="4743342" cy="1931834"/>
          </a:xfrm>
          <a:custGeom>
            <a:avLst/>
            <a:gdLst/>
            <a:ahLst/>
            <a:cxnLst/>
            <a:rect r="r" b="b" t="t" l="l"/>
            <a:pathLst>
              <a:path h="1931834" w="4743342">
                <a:moveTo>
                  <a:pt x="0" y="0"/>
                </a:moveTo>
                <a:lnTo>
                  <a:pt x="4743341" y="0"/>
                </a:lnTo>
                <a:lnTo>
                  <a:pt x="4743341" y="1931834"/>
                </a:lnTo>
                <a:lnTo>
                  <a:pt x="0" y="19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1715" y="6737609"/>
            <a:ext cx="1618800" cy="1597615"/>
            <a:chOff x="0" y="0"/>
            <a:chExt cx="927355" cy="9152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01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39648" y="4788532"/>
            <a:ext cx="4712265" cy="959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09"/>
              </a:lnSpc>
              <a:spcBef>
                <a:spcPct val="0"/>
              </a:spcBef>
            </a:pPr>
            <a:r>
              <a:rPr lang="en-US" b="true" sz="6641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Veľké dáta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715" y="3307718"/>
            <a:ext cx="6849497" cy="85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sz="3018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B</a:t>
            </a:r>
            <a:r>
              <a:rPr lang="en-US" sz="3018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alíček </a:t>
            </a:r>
          </a:p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b="true" sz="3018" strike="noStrike" u="non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Dáta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04289" y="5889147"/>
            <a:ext cx="8879421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Úvodná diskusia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011858"/>
            <a:ext cx="11420944" cy="103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Čo sa zmenilo, keď Svetová zdravotnícka organizácia vyhlásila epidémiu COVID-19 za celosvetovú pandémiu?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306985" y="1640126"/>
            <a:ext cx="4474082" cy="3868031"/>
          </a:xfrm>
          <a:custGeom>
            <a:avLst/>
            <a:gdLst/>
            <a:ahLst/>
            <a:cxnLst/>
            <a:rect r="r" b="b" t="t" l="l"/>
            <a:pathLst>
              <a:path h="3868031" w="4474082">
                <a:moveTo>
                  <a:pt x="0" y="0"/>
                </a:moveTo>
                <a:lnTo>
                  <a:pt x="4474082" y="0"/>
                </a:lnTo>
                <a:lnTo>
                  <a:pt x="4474082" y="3868031"/>
                </a:lnTo>
                <a:lnTo>
                  <a:pt x="0" y="386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72284" y="1946843"/>
            <a:ext cx="12943433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Nová norma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83863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 tooltip="https://thenewnormal.is"/>
              </a:rPr>
              <a:t>thenewnormal.is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130934" y="3380909"/>
            <a:ext cx="4024170" cy="4024170"/>
          </a:xfrm>
          <a:custGeom>
            <a:avLst/>
            <a:gdLst/>
            <a:ahLst/>
            <a:cxnLst/>
            <a:rect r="r" b="b" t="t" l="l"/>
            <a:pathLst>
              <a:path h="4024170" w="4024170">
                <a:moveTo>
                  <a:pt x="0" y="0"/>
                </a:moveTo>
                <a:lnTo>
                  <a:pt x="4024170" y="0"/>
                </a:lnTo>
                <a:lnTo>
                  <a:pt x="4024170" y="4024170"/>
                </a:lnTo>
                <a:lnTo>
                  <a:pt x="0" y="4024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131915" y="3380909"/>
            <a:ext cx="4024170" cy="4024170"/>
          </a:xfrm>
          <a:custGeom>
            <a:avLst/>
            <a:gdLst/>
            <a:ahLst/>
            <a:cxnLst/>
            <a:rect r="r" b="b" t="t" l="l"/>
            <a:pathLst>
              <a:path h="4024170" w="4024170">
                <a:moveTo>
                  <a:pt x="0" y="0"/>
                </a:moveTo>
                <a:lnTo>
                  <a:pt x="4024170" y="0"/>
                </a:lnTo>
                <a:lnTo>
                  <a:pt x="4024170" y="4024170"/>
                </a:lnTo>
                <a:lnTo>
                  <a:pt x="0" y="402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672284" y="1946853"/>
            <a:ext cx="12943433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Jeden deň v živote…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33528" y="7883866"/>
            <a:ext cx="11420944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 tooltip="https://searchingthe.world"/>
              </a:rPr>
              <a:t>searchingthe</a:t>
            </a: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 tooltip="https://searchingthe.world"/>
              </a:rPr>
              <a:t>.world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624012"/>
            <a:ext cx="15548511" cy="167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Pozrite </a:t>
            </a: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si interpretáciu dát</a:t>
            </a:r>
          </a:p>
          <a:p>
            <a:pPr algn="l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dokončite nasledujúce vety: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88745"/>
            <a:ext cx="9974784" cy="3798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31"/>
              </a:lnSpc>
              <a:spcBef>
                <a:spcPct val="0"/>
              </a:spcBef>
            </a:pPr>
            <a:r>
              <a:rPr lang="en-US" b="true" sz="4825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1) Vedeli sme, že…</a:t>
            </a:r>
          </a:p>
          <a:p>
            <a:pPr algn="l" marL="0" indent="0" lvl="0">
              <a:lnSpc>
                <a:spcPts val="6031"/>
              </a:lnSpc>
              <a:spcBef>
                <a:spcPct val="0"/>
              </a:spcBef>
            </a:pPr>
            <a:r>
              <a:rPr lang="en-US" b="true" sz="4825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2) Zaujalo nás, že… </a:t>
            </a:r>
          </a:p>
          <a:p>
            <a:pPr algn="l" marL="0" indent="0" lvl="0">
              <a:lnSpc>
                <a:spcPts val="6031"/>
              </a:lnSpc>
              <a:spcBef>
                <a:spcPct val="0"/>
              </a:spcBef>
            </a:pPr>
            <a:r>
              <a:rPr lang="en-US" b="true" sz="4825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3) Prekvapilo nás, že… </a:t>
            </a:r>
          </a:p>
          <a:p>
            <a:pPr algn="l" marL="0" indent="0" lvl="0">
              <a:lnSpc>
                <a:spcPts val="6031"/>
              </a:lnSpc>
              <a:spcBef>
                <a:spcPct val="0"/>
              </a:spcBef>
            </a:pPr>
            <a:r>
              <a:rPr lang="en-US" b="true" sz="4825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4) Mýlili sme</a:t>
            </a:r>
            <a:r>
              <a:rPr lang="en-US" b="true" sz="4825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sa v tom, že…</a:t>
            </a:r>
          </a:p>
          <a:p>
            <a:pPr algn="l" marL="0" indent="0" lvl="0">
              <a:lnSpc>
                <a:spcPts val="6031"/>
              </a:lnSpc>
              <a:spcBef>
                <a:spcPct val="0"/>
              </a:spcBef>
            </a:pPr>
            <a:r>
              <a:rPr lang="en-US" b="true" sz="4825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4) Nerozumeli sme…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72284" y="1946843"/>
            <a:ext cx="12943433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Gumičky a šijacie stroje!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83866"/>
            <a:ext cx="11420944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 tooltip="https://trends.google.com/trends/explore?date=now%201-d&amp;geo=SK&amp;hl=sk"/>
              </a:rPr>
              <a:t>Google Trends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131915" y="3380909"/>
            <a:ext cx="4024170" cy="4024170"/>
          </a:xfrm>
          <a:custGeom>
            <a:avLst/>
            <a:gdLst/>
            <a:ahLst/>
            <a:cxnLst/>
            <a:rect r="r" b="b" t="t" l="l"/>
            <a:pathLst>
              <a:path h="4024170" w="4024170">
                <a:moveTo>
                  <a:pt x="0" y="0"/>
                </a:moveTo>
                <a:lnTo>
                  <a:pt x="4024170" y="0"/>
                </a:lnTo>
                <a:lnTo>
                  <a:pt x="4024170" y="4024170"/>
                </a:lnTo>
                <a:lnTo>
                  <a:pt x="0" y="4024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07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282913" y="2928105"/>
            <a:ext cx="4013724" cy="4003380"/>
          </a:xfrm>
          <a:custGeom>
            <a:avLst/>
            <a:gdLst/>
            <a:ahLst/>
            <a:cxnLst/>
            <a:rect r="r" b="b" t="t" l="l"/>
            <a:pathLst>
              <a:path h="4003380" w="4013724">
                <a:moveTo>
                  <a:pt x="0" y="0"/>
                </a:moveTo>
                <a:lnTo>
                  <a:pt x="4013724" y="0"/>
                </a:lnTo>
                <a:lnTo>
                  <a:pt x="4013724" y="4003380"/>
                </a:lnTo>
                <a:lnTo>
                  <a:pt x="0" y="400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19050" cap="sq">
            <a:solidFill>
              <a:srgbClr val="5379C2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7147302" y="2928105"/>
            <a:ext cx="3993396" cy="4003380"/>
          </a:xfrm>
          <a:custGeom>
            <a:avLst/>
            <a:gdLst/>
            <a:ahLst/>
            <a:cxnLst/>
            <a:rect r="r" b="b" t="t" l="l"/>
            <a:pathLst>
              <a:path h="4003380" w="3993396">
                <a:moveTo>
                  <a:pt x="0" y="0"/>
                </a:moveTo>
                <a:lnTo>
                  <a:pt x="3993396" y="0"/>
                </a:lnTo>
                <a:lnTo>
                  <a:pt x="3993396" y="4003380"/>
                </a:lnTo>
                <a:lnTo>
                  <a:pt x="0" y="40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" cap="sq">
            <a:solidFill>
              <a:srgbClr val="5379C2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996304" y="2989098"/>
            <a:ext cx="3993396" cy="3923336"/>
          </a:xfrm>
          <a:custGeom>
            <a:avLst/>
            <a:gdLst/>
            <a:ahLst/>
            <a:cxnLst/>
            <a:rect r="r" b="b" t="t" l="l"/>
            <a:pathLst>
              <a:path h="3923336" w="3993396">
                <a:moveTo>
                  <a:pt x="0" y="0"/>
                </a:moveTo>
                <a:lnTo>
                  <a:pt x="3993396" y="0"/>
                </a:lnTo>
                <a:lnTo>
                  <a:pt x="3993396" y="3923337"/>
                </a:lnTo>
                <a:lnTo>
                  <a:pt x="0" y="3923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9050" cap="sq">
            <a:solidFill>
              <a:srgbClr val="5379C2"/>
            </a:solidFill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2412273" y="7337193"/>
            <a:ext cx="3161457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 tooltip="https://trends.google.com/trends/explore?date=2020-01-02%202022-12-31&amp;geo=SK&amp;q=gumi%C4%8Dky"/>
              </a:rPr>
              <a:t>Gumičky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3272" y="7337193"/>
            <a:ext cx="3161457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6" tooltip="https://trends.google.com/trends/explore?date=2020-01-02%202022-12-31&amp;geo=SK&amp;q=%C5%A1ijac%C3%AD%20stroj"/>
              </a:rPr>
              <a:t>Šijací stroj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14270" y="7337193"/>
            <a:ext cx="3161457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7" tooltip="https://trends.google.com/trends/explore?date=2020-01-02%202022-12-31&amp;geo=SK&amp;q=Zoom"/>
              </a:rPr>
              <a:t>Zoom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08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50599" y="3655803"/>
            <a:ext cx="13716593" cy="2107492"/>
            <a:chOff x="0" y="0"/>
            <a:chExt cx="3612601" cy="5550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12601" cy="555060"/>
            </a:xfrm>
            <a:custGeom>
              <a:avLst/>
              <a:gdLst/>
              <a:ahLst/>
              <a:cxnLst/>
              <a:rect r="r" b="b" t="t" l="l"/>
              <a:pathLst>
                <a:path h="555060" w="3612601">
                  <a:moveTo>
                    <a:pt x="0" y="0"/>
                  </a:moveTo>
                  <a:lnTo>
                    <a:pt x="3612601" y="0"/>
                  </a:lnTo>
                  <a:lnTo>
                    <a:pt x="3612601" y="555060"/>
                  </a:lnTo>
                  <a:lnTo>
                    <a:pt x="0" y="5550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3612601" cy="526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265941" y="2038340"/>
            <a:ext cx="11685910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Veľké dáta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86125" y="3931852"/>
            <a:ext cx="13545963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Veľké dáta (Big Data) sú obrovské ​​súbory rôznorodých, obvykle rýchlo vznikajúcich dát, ktoré sa dajú spracúvať </a:t>
            </a: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len pomocou veľkého počtu výkonných počítačov, často pomocou metód strojového učenia.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85703" y="6388878"/>
            <a:ext cx="13646385" cy="225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Veľké dáta môžu zahŕňať obrázky, videá, audio, texty alebo tzv. digitálne stopy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vo forme údajov o správaní používateľov. Sú dôsledkom zrýchlenia a vývoja internetu, pričom rolu tiež hrá výrazné zlacnenie ukladania a spracúvania dát. Typicky je ich toľko, že ich spracovanie si vyžaduje nové prístupy, napríklad metódy strojového učenia.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74496" y="4110711"/>
            <a:ext cx="2539008" cy="108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6"/>
              </a:lnSpc>
              <a:spcBef>
                <a:spcPct val="0"/>
              </a:spcBef>
            </a:pPr>
            <a:r>
              <a:rPr lang="en-US" sz="8669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Čaute!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36163" y="5491759"/>
            <a:ext cx="12615673" cy="91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Toto bola prvá metodika z balíčka Dáta. </a:t>
            </a:r>
          </a:p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Môžete na</a:t>
            </a: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ňu nadviazať ďalšou metodikou.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56D77E-5BAA-413B-9871-219259EF5EB0}"/>
</file>

<file path=customXml/itemProps2.xml><?xml version="1.0" encoding="utf-8"?>
<ds:datastoreItem xmlns:ds="http://schemas.openxmlformats.org/officeDocument/2006/customXml" ds:itemID="{F3354DA6-78E3-43AE-A395-F34A9B215110}"/>
</file>

<file path=customXml/itemProps3.xml><?xml version="1.0" encoding="utf-8"?>
<ds:datastoreItem xmlns:ds="http://schemas.openxmlformats.org/officeDocument/2006/customXml" ds:itemID="{181BAACB-72D9-45AC-9E9B-305968E57B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— 01 Velká data SK</dc:title>
  <cp:revision>1</cp:revision>
  <dcterms:created xsi:type="dcterms:W3CDTF">2006-08-16T00:00:00Z</dcterms:created>
  <dcterms:modified xsi:type="dcterms:W3CDTF">2011-08-01T06:04:30Z</dcterms:modified>
  <dc:identifier>DAGvMBI4MAk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