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Setup Grotesk Bold" charset="1" panose="00000000000000000000"/>
      <p:regular r:id="rId15"/>
    </p:embeddedFont>
    <p:embeddedFont>
      <p:font typeface="Setup Grotesk" charset="1" panose="00000000000000000000"/>
      <p:regular r:id="rId16"/>
    </p:embeddedFont>
    <p:embeddedFont>
      <p:font typeface="Darker Grotesque Semi-Bold" charset="1" panose="00000000000000000000"/>
      <p:regular r:id="rId17"/>
    </p:embeddedFont>
    <p:embeddedFont>
      <p:font typeface="Darker Grotesque" charset="1" panose="00000000000000000000"/>
      <p:regular r:id="rId18"/>
    </p:embeddedFont>
    <p:embeddedFont>
      <p:font typeface="Darker Grotesque Medium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https://bit.ly/mimozemstani02" TargetMode="External" Type="http://schemas.openxmlformats.org/officeDocument/2006/relationships/hyperlink"/><Relationship Id="rId4" Target="https://bit.ly/mimozemstani02" TargetMode="External" Type="http://schemas.openxmlformats.org/officeDocument/2006/relationships/hyperlink"/><Relationship Id="rId5" Target="https://bit.ly/mimozemstani02" TargetMode="External" Type="http://schemas.openxmlformats.org/officeDocument/2006/relationships/hyperlink"/><Relationship Id="rId6" Target="https://bit.ly/mimozemstani02" TargetMode="External" Type="http://schemas.openxmlformats.org/officeDocument/2006/relationships/hyperlink"/><Relationship Id="rId7" Target="https://bit.ly/mimozemstani02" TargetMode="External" Type="http://schemas.openxmlformats.org/officeDocument/2006/relationships/hyperlink"/><Relationship Id="rId8" Target="https://bit.ly/mimozemstani02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teachablemachine.withgoogle.com/" TargetMode="External" Type="http://schemas.openxmlformats.org/officeDocument/2006/relationships/hyperlink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56803" y="1967201"/>
            <a:ext cx="8433483" cy="7291099"/>
          </a:xfrm>
          <a:custGeom>
            <a:avLst/>
            <a:gdLst/>
            <a:ahLst/>
            <a:cxnLst/>
            <a:rect r="r" b="b" t="t" l="l"/>
            <a:pathLst>
              <a:path h="7291099" w="8433483">
                <a:moveTo>
                  <a:pt x="0" y="0"/>
                </a:moveTo>
                <a:lnTo>
                  <a:pt x="8433483" y="0"/>
                </a:lnTo>
                <a:lnTo>
                  <a:pt x="8433483" y="7291099"/>
                </a:lnTo>
                <a:lnTo>
                  <a:pt x="0" y="72910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8142" y="1028700"/>
            <a:ext cx="4743342" cy="1931834"/>
          </a:xfrm>
          <a:custGeom>
            <a:avLst/>
            <a:gdLst/>
            <a:ahLst/>
            <a:cxnLst/>
            <a:rect r="r" b="b" t="t" l="l"/>
            <a:pathLst>
              <a:path h="1931834" w="4743342">
                <a:moveTo>
                  <a:pt x="0" y="0"/>
                </a:moveTo>
                <a:lnTo>
                  <a:pt x="4743341" y="0"/>
                </a:lnTo>
                <a:lnTo>
                  <a:pt x="4743341" y="1931834"/>
                </a:lnTo>
                <a:lnTo>
                  <a:pt x="0" y="1931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91715" y="7659470"/>
            <a:ext cx="1618800" cy="1597615"/>
            <a:chOff x="0" y="0"/>
            <a:chExt cx="927355" cy="9152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1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FFFFFF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02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491715" y="4981054"/>
            <a:ext cx="6582635" cy="1906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09"/>
              </a:lnSpc>
            </a:pPr>
            <a:r>
              <a:rPr lang="en-US" sz="6641" b="tru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Strojové učenie</a:t>
            </a:r>
          </a:p>
          <a:p>
            <a:pPr algn="l" marL="0" indent="0" lvl="0">
              <a:lnSpc>
                <a:spcPts val="8899"/>
              </a:lnSpc>
              <a:spcBef>
                <a:spcPct val="0"/>
              </a:spcBef>
            </a:pPr>
            <a:r>
              <a:rPr lang="en-US" b="true" sz="6641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s učiteľom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91715" y="3307718"/>
            <a:ext cx="6849497" cy="852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sz="3018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B</a:t>
            </a:r>
            <a:r>
              <a:rPr lang="en-US" sz="3018" strike="noStrike" u="none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alíček </a:t>
            </a:r>
          </a:p>
          <a:p>
            <a:pPr algn="l" marL="0" indent="0" lvl="0">
              <a:lnSpc>
                <a:spcPts val="3139"/>
              </a:lnSpc>
              <a:spcBef>
                <a:spcPct val="0"/>
              </a:spcBef>
            </a:pPr>
            <a:r>
              <a:rPr lang="en-US" b="true" sz="3018" strike="noStrike" u="none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Strojové učenie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02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189934" y="5889147"/>
            <a:ext cx="9908133" cy="86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sz="6999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Spomeň si na minulú lekciu.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264269"/>
            <a:ext cx="11420944" cy="53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Do akej rodiny malý nájdenec patril?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306985" y="1640126"/>
            <a:ext cx="4474082" cy="3868031"/>
          </a:xfrm>
          <a:custGeom>
            <a:avLst/>
            <a:gdLst/>
            <a:ahLst/>
            <a:cxnLst/>
            <a:rect r="r" b="b" t="t" l="l"/>
            <a:pathLst>
              <a:path h="3868031" w="4474082">
                <a:moveTo>
                  <a:pt x="0" y="0"/>
                </a:moveTo>
                <a:lnTo>
                  <a:pt x="4474082" y="0"/>
                </a:lnTo>
                <a:lnTo>
                  <a:pt x="4474082" y="3868031"/>
                </a:lnTo>
                <a:lnTo>
                  <a:pt x="0" y="3868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688240" y="3814192"/>
            <a:ext cx="3030820" cy="2958978"/>
            <a:chOff x="0" y="0"/>
            <a:chExt cx="1086178" cy="10604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86178" cy="1060431"/>
            </a:xfrm>
            <a:custGeom>
              <a:avLst/>
              <a:gdLst/>
              <a:ahLst/>
              <a:cxnLst/>
              <a:rect r="r" b="b" t="t" l="l"/>
              <a:pathLst>
                <a:path h="1060431" w="1086178">
                  <a:moveTo>
                    <a:pt x="0" y="0"/>
                  </a:moveTo>
                  <a:lnTo>
                    <a:pt x="1086178" y="0"/>
                  </a:lnTo>
                  <a:lnTo>
                    <a:pt x="1086178" y="1060431"/>
                  </a:lnTo>
                  <a:lnTo>
                    <a:pt x="0" y="10604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086178" cy="1041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856334" y="3946364"/>
            <a:ext cx="2694633" cy="2694633"/>
          </a:xfrm>
          <a:custGeom>
            <a:avLst/>
            <a:gdLst/>
            <a:ahLst/>
            <a:cxnLst/>
            <a:rect r="r" b="b" t="t" l="l"/>
            <a:pathLst>
              <a:path h="2694633" w="2694633">
                <a:moveTo>
                  <a:pt x="0" y="0"/>
                </a:moveTo>
                <a:lnTo>
                  <a:pt x="2694633" y="0"/>
                </a:lnTo>
                <a:lnTo>
                  <a:pt x="2694633" y="2694634"/>
                </a:lnTo>
                <a:lnTo>
                  <a:pt x="0" y="2694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102988" y="1946853"/>
            <a:ext cx="12082023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sz="6999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Stiahni si obrázky s mimozemšťanmi: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93178" y="7694832"/>
            <a:ext cx="11420944" cy="53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3" tooltip="https://bit.ly/mimozemstani02"/>
              </a:rPr>
              <a:t>l</a:t>
            </a: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4" tooltip="https://bit.ly/mimozemstani02"/>
              </a:rPr>
              <a:t>nk.sk</a:t>
            </a: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5" tooltip="https://bit.ly/mimozemstani02"/>
              </a:rPr>
              <a:t>/</a:t>
            </a: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6" tooltip="https://bit.ly/mimozemstani02"/>
              </a:rPr>
              <a:t>ak</a:t>
            </a: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7" tooltip="https://bit.ly/mimozemstani02"/>
              </a:rPr>
              <a:t>t</a:t>
            </a: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8" tooltip="https://bit.ly/mimozemstani02"/>
              </a:rPr>
              <a:t>57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04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856986" y="1946853"/>
            <a:ext cx="16574028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sz="6999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 prehliadači si otvor aplikáciu </a:t>
            </a:r>
            <a:r>
              <a:rPr lang="en-US" sz="6999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Teachable Machine: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839137"/>
            <a:ext cx="11420944" cy="534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sng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 tooltip="https://teachablemachine.withgoogle.com/"/>
              </a:rPr>
              <a:t>teachablemachine.withgoogle.com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262011" y="3458879"/>
            <a:ext cx="3827101" cy="3827101"/>
          </a:xfrm>
          <a:custGeom>
            <a:avLst/>
            <a:gdLst/>
            <a:ahLst/>
            <a:cxnLst/>
            <a:rect r="r" b="b" t="t" l="l"/>
            <a:pathLst>
              <a:path h="3827101" w="3827101">
                <a:moveTo>
                  <a:pt x="0" y="0"/>
                </a:moveTo>
                <a:lnTo>
                  <a:pt x="3827101" y="0"/>
                </a:lnTo>
                <a:lnTo>
                  <a:pt x="3827101" y="3827101"/>
                </a:lnTo>
                <a:lnTo>
                  <a:pt x="0" y="3827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111640" y="3415311"/>
            <a:ext cx="4126902" cy="3914236"/>
            <a:chOff x="0" y="0"/>
            <a:chExt cx="284574" cy="2699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4574" cy="269910"/>
            </a:xfrm>
            <a:custGeom>
              <a:avLst/>
              <a:gdLst/>
              <a:ahLst/>
              <a:cxnLst/>
              <a:rect r="r" b="b" t="t" l="l"/>
              <a:pathLst>
                <a:path h="269910" w="284574">
                  <a:moveTo>
                    <a:pt x="0" y="0"/>
                  </a:moveTo>
                  <a:lnTo>
                    <a:pt x="284574" y="0"/>
                  </a:lnTo>
                  <a:lnTo>
                    <a:pt x="284574" y="269910"/>
                  </a:lnTo>
                  <a:lnTo>
                    <a:pt x="0" y="2699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284574" cy="250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05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301045" y="5889157"/>
            <a:ext cx="11685910" cy="86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sz="6999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Tak, ako to dopadlo?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3528" y="7264271"/>
            <a:ext cx="11420944" cy="53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Ktorí nájdenci boli viac Fluffovci a ktorí Earlovci a prečo?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306985" y="1640126"/>
            <a:ext cx="4474082" cy="3868031"/>
          </a:xfrm>
          <a:custGeom>
            <a:avLst/>
            <a:gdLst/>
            <a:ahLst/>
            <a:cxnLst/>
            <a:rect r="r" b="b" t="t" l="l"/>
            <a:pathLst>
              <a:path h="3868031" w="4474082">
                <a:moveTo>
                  <a:pt x="0" y="0"/>
                </a:moveTo>
                <a:lnTo>
                  <a:pt x="4474082" y="0"/>
                </a:lnTo>
                <a:lnTo>
                  <a:pt x="4474082" y="3868031"/>
                </a:lnTo>
                <a:lnTo>
                  <a:pt x="0" y="3868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06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644398" y="7095972"/>
            <a:ext cx="1225935" cy="1225935"/>
          </a:xfrm>
          <a:custGeom>
            <a:avLst/>
            <a:gdLst/>
            <a:ahLst/>
            <a:cxnLst/>
            <a:rect r="r" b="b" t="t" l="l"/>
            <a:pathLst>
              <a:path h="1225935" w="1225935">
                <a:moveTo>
                  <a:pt x="0" y="0"/>
                </a:moveTo>
                <a:lnTo>
                  <a:pt x="1225935" y="0"/>
                </a:lnTo>
                <a:lnTo>
                  <a:pt x="1225935" y="1225934"/>
                </a:lnTo>
                <a:lnTo>
                  <a:pt x="0" y="12259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940541" y="7095972"/>
            <a:ext cx="1225935" cy="1225935"/>
          </a:xfrm>
          <a:custGeom>
            <a:avLst/>
            <a:gdLst/>
            <a:ahLst/>
            <a:cxnLst/>
            <a:rect r="r" b="b" t="t" l="l"/>
            <a:pathLst>
              <a:path h="1225935" w="1225935">
                <a:moveTo>
                  <a:pt x="0" y="0"/>
                </a:moveTo>
                <a:lnTo>
                  <a:pt x="1225934" y="0"/>
                </a:lnTo>
                <a:lnTo>
                  <a:pt x="1225934" y="1225934"/>
                </a:lnTo>
                <a:lnTo>
                  <a:pt x="0" y="12259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236683" y="7095972"/>
            <a:ext cx="1225935" cy="1225935"/>
          </a:xfrm>
          <a:custGeom>
            <a:avLst/>
            <a:gdLst/>
            <a:ahLst/>
            <a:cxnLst/>
            <a:rect r="r" b="b" t="t" l="l"/>
            <a:pathLst>
              <a:path h="1225935" w="1225935">
                <a:moveTo>
                  <a:pt x="0" y="0"/>
                </a:moveTo>
                <a:lnTo>
                  <a:pt x="1225935" y="0"/>
                </a:lnTo>
                <a:lnTo>
                  <a:pt x="1225935" y="1225934"/>
                </a:lnTo>
                <a:lnTo>
                  <a:pt x="0" y="1225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532826" y="7095972"/>
            <a:ext cx="1225935" cy="1225935"/>
          </a:xfrm>
          <a:custGeom>
            <a:avLst/>
            <a:gdLst/>
            <a:ahLst/>
            <a:cxnLst/>
            <a:rect r="r" b="b" t="t" l="l"/>
            <a:pathLst>
              <a:path h="1225935" w="1225935">
                <a:moveTo>
                  <a:pt x="0" y="0"/>
                </a:moveTo>
                <a:lnTo>
                  <a:pt x="1225935" y="0"/>
                </a:lnTo>
                <a:lnTo>
                  <a:pt x="1225935" y="1225934"/>
                </a:lnTo>
                <a:lnTo>
                  <a:pt x="0" y="12259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348255" y="7095972"/>
            <a:ext cx="1225935" cy="1225935"/>
          </a:xfrm>
          <a:custGeom>
            <a:avLst/>
            <a:gdLst/>
            <a:ahLst/>
            <a:cxnLst/>
            <a:rect r="r" b="b" t="t" l="l"/>
            <a:pathLst>
              <a:path h="1225935" w="1225935">
                <a:moveTo>
                  <a:pt x="0" y="0"/>
                </a:moveTo>
                <a:lnTo>
                  <a:pt x="1225935" y="0"/>
                </a:lnTo>
                <a:lnTo>
                  <a:pt x="1225935" y="1225934"/>
                </a:lnTo>
                <a:lnTo>
                  <a:pt x="0" y="12259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25382" y="7095972"/>
            <a:ext cx="1225935" cy="1225935"/>
          </a:xfrm>
          <a:custGeom>
            <a:avLst/>
            <a:gdLst/>
            <a:ahLst/>
            <a:cxnLst/>
            <a:rect r="r" b="b" t="t" l="l"/>
            <a:pathLst>
              <a:path h="1225935" w="1225935">
                <a:moveTo>
                  <a:pt x="0" y="0"/>
                </a:moveTo>
                <a:lnTo>
                  <a:pt x="1225935" y="0"/>
                </a:lnTo>
                <a:lnTo>
                  <a:pt x="1225935" y="1225934"/>
                </a:lnTo>
                <a:lnTo>
                  <a:pt x="0" y="12259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29239" y="7095972"/>
            <a:ext cx="1225935" cy="1225935"/>
          </a:xfrm>
          <a:custGeom>
            <a:avLst/>
            <a:gdLst/>
            <a:ahLst/>
            <a:cxnLst/>
            <a:rect r="r" b="b" t="t" l="l"/>
            <a:pathLst>
              <a:path h="1225935" w="1225935">
                <a:moveTo>
                  <a:pt x="0" y="0"/>
                </a:moveTo>
                <a:lnTo>
                  <a:pt x="1225935" y="0"/>
                </a:lnTo>
                <a:lnTo>
                  <a:pt x="1225935" y="1225934"/>
                </a:lnTo>
                <a:lnTo>
                  <a:pt x="0" y="12259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713810" y="7095972"/>
            <a:ext cx="1225935" cy="1225935"/>
          </a:xfrm>
          <a:custGeom>
            <a:avLst/>
            <a:gdLst/>
            <a:ahLst/>
            <a:cxnLst/>
            <a:rect r="r" b="b" t="t" l="l"/>
            <a:pathLst>
              <a:path h="1225935" w="1225935">
                <a:moveTo>
                  <a:pt x="0" y="0"/>
                </a:moveTo>
                <a:lnTo>
                  <a:pt x="1225935" y="0"/>
                </a:lnTo>
                <a:lnTo>
                  <a:pt x="1225935" y="1225934"/>
                </a:lnTo>
                <a:lnTo>
                  <a:pt x="0" y="12259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417667" y="7095972"/>
            <a:ext cx="1225935" cy="1225935"/>
          </a:xfrm>
          <a:custGeom>
            <a:avLst/>
            <a:gdLst/>
            <a:ahLst/>
            <a:cxnLst/>
            <a:rect r="r" b="b" t="t" l="l"/>
            <a:pathLst>
              <a:path h="1225935" w="1225935">
                <a:moveTo>
                  <a:pt x="0" y="0"/>
                </a:moveTo>
                <a:lnTo>
                  <a:pt x="1225935" y="0"/>
                </a:lnTo>
                <a:lnTo>
                  <a:pt x="1225935" y="1225934"/>
                </a:lnTo>
                <a:lnTo>
                  <a:pt x="0" y="12259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121525" y="7095972"/>
            <a:ext cx="1225935" cy="1225935"/>
          </a:xfrm>
          <a:custGeom>
            <a:avLst/>
            <a:gdLst/>
            <a:ahLst/>
            <a:cxnLst/>
            <a:rect r="r" b="b" t="t" l="l"/>
            <a:pathLst>
              <a:path h="1225935" w="1225935">
                <a:moveTo>
                  <a:pt x="0" y="0"/>
                </a:moveTo>
                <a:lnTo>
                  <a:pt x="1225934" y="0"/>
                </a:lnTo>
                <a:lnTo>
                  <a:pt x="1225934" y="1225934"/>
                </a:lnTo>
                <a:lnTo>
                  <a:pt x="0" y="12259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AutoShape 15" id="15"/>
          <p:cNvSpPr/>
          <p:nvPr/>
        </p:nvSpPr>
        <p:spPr>
          <a:xfrm>
            <a:off x="2961223" y="8750347"/>
            <a:ext cx="5184571" cy="0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0151732" y="8750347"/>
            <a:ext cx="5184571" cy="0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flipV="true">
            <a:off x="2961223" y="8336288"/>
            <a:ext cx="0" cy="414059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V="true">
            <a:off x="10151732" y="8336288"/>
            <a:ext cx="0" cy="414059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V="true">
            <a:off x="4266890" y="8336288"/>
            <a:ext cx="0" cy="414059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flipV="true">
            <a:off x="11457399" y="8336288"/>
            <a:ext cx="0" cy="414059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flipV="true">
            <a:off x="5543983" y="8336288"/>
            <a:ext cx="0" cy="414059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flipV="true">
            <a:off x="12734492" y="8336288"/>
            <a:ext cx="0" cy="414059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 flipV="true">
            <a:off x="6849651" y="8336288"/>
            <a:ext cx="0" cy="414059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 flipV="true">
            <a:off x="14040160" y="8336288"/>
            <a:ext cx="0" cy="414059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 flipV="true">
            <a:off x="8136268" y="8336288"/>
            <a:ext cx="0" cy="414059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 flipV="true">
            <a:off x="15326777" y="8336288"/>
            <a:ext cx="0" cy="414059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27" id="27"/>
          <p:cNvGrpSpPr/>
          <p:nvPr/>
        </p:nvGrpSpPr>
        <p:grpSpPr>
          <a:xfrm rot="0">
            <a:off x="2278047" y="2624223"/>
            <a:ext cx="13661698" cy="2176282"/>
            <a:chOff x="0" y="0"/>
            <a:chExt cx="3598143" cy="57317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598142" cy="573177"/>
            </a:xfrm>
            <a:custGeom>
              <a:avLst/>
              <a:gdLst/>
              <a:ahLst/>
              <a:cxnLst/>
              <a:rect r="r" b="b" t="t" l="l"/>
              <a:pathLst>
                <a:path h="573177" w="3598142">
                  <a:moveTo>
                    <a:pt x="0" y="0"/>
                  </a:moveTo>
                  <a:lnTo>
                    <a:pt x="3598142" y="0"/>
                  </a:lnTo>
                  <a:lnTo>
                    <a:pt x="3598142" y="573177"/>
                  </a:lnTo>
                  <a:lnTo>
                    <a:pt x="0" y="5731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28575"/>
              <a:ext cx="3598143" cy="544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80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3301045" y="1219190"/>
            <a:ext cx="11685910" cy="868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  <a:spcBef>
                <a:spcPct val="0"/>
              </a:spcBef>
            </a:pPr>
            <a:r>
              <a:rPr lang="en-US" b="true" sz="6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Strojové učenie s učiteľom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810036" y="2973542"/>
            <a:ext cx="12597720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39"/>
              </a:lnSpc>
              <a:spcBef>
                <a:spcPct val="0"/>
              </a:spcBef>
            </a:pPr>
            <a:r>
              <a:rPr lang="en-US" b="true" sz="3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Stroje sa môžu učiť na základe príkladov, ale potrebujú, aby im ľudia</a:t>
            </a:r>
            <a:r>
              <a:rPr lang="en-US" b="true" sz="3999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povedali, čo je čo. Ľudia sú teda pre umelú inteligenciu niečo ako učitelia. Podľa toho tento typ strojového učenia dostal aj názov.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883092" y="5301241"/>
            <a:ext cx="14521816" cy="136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Keď trénujeme program umelej inteligencie (hovoríme mu model strojového učenia), musíme mu najskôr povedať, čo je čo. Urobíme to tak, že dáta – v našom prípade obrázky mimozemšťanov – rozdelíme do tried/kategórií a tie pomenujeme.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957005" y="8852534"/>
            <a:ext cx="1193006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30"/>
              </a:lnSpc>
              <a:spcBef>
                <a:spcPct val="0"/>
              </a:spcBef>
            </a:pPr>
            <a:r>
              <a:rPr lang="en-US" b="true" sz="30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Fluffovci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199306" y="8852534"/>
            <a:ext cx="108942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30"/>
              </a:lnSpc>
              <a:spcBef>
                <a:spcPct val="0"/>
              </a:spcBef>
            </a:pPr>
            <a:r>
              <a:rPr lang="en-US" b="true" sz="30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Earlovci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07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836163" y="6046537"/>
            <a:ext cx="12615673" cy="913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Existujú rôzne spôsoby, ako sa stroje učia. A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strojové učenie s učiteľom</a:t>
            </a:r>
          </a:p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je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jedným z nich. Ľudia pri ňom 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jednoducho hovoria modelu, čo je čo.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48318" y="3394007"/>
            <a:ext cx="13191363" cy="1360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Model v nich potom sám hľadá 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rôzne podobnosti. Keď potom modelu ukážeme nové obrázky, ktoré pri trénovaní nevidel, hľadá v nich podobnosti, ktoré našiel pri trénovaní. A podľa toho sa rozhodne, do ktorej kategórie nový obrázok patrí.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08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133953" y="5811542"/>
            <a:ext cx="8172065" cy="1360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35"/>
              </a:lnSpc>
              <a:spcBef>
                <a:spcPct val="0"/>
              </a:spcBef>
            </a:pP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Zapni si v Teachable Machine kameru a namiesto obrázku nájdenca skús vyhodnotiť svoju tvár. Budeš </a:t>
            </a:r>
            <a:r>
              <a:rPr lang="en-US" b="true" sz="3500" strike="noStrike" u="none">
                <a:solidFill>
                  <a:srgbClr val="323232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Fluff, alebo Earl? A prečo?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33953" y="2842831"/>
            <a:ext cx="8172065" cy="2196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93"/>
              </a:lnSpc>
              <a:spcBef>
                <a:spcPct val="0"/>
              </a:spcBef>
            </a:pPr>
            <a:r>
              <a:rPr lang="en-US" sz="6188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Čo sa stane, keď skúsiš</a:t>
            </a:r>
          </a:p>
          <a:p>
            <a:pPr algn="ctr" marL="0" indent="0" lvl="0">
              <a:lnSpc>
                <a:spcPts val="5693"/>
              </a:lnSpc>
              <a:spcBef>
                <a:spcPct val="0"/>
              </a:spcBef>
            </a:pPr>
            <a:r>
              <a:rPr lang="en-US" sz="6188" strike="noStrike" u="none">
                <a:solidFill>
                  <a:srgbClr val="323232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v Teachable Machine rozpoznať seba?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759376" y="1028700"/>
            <a:ext cx="4082091" cy="8229600"/>
          </a:xfrm>
          <a:custGeom>
            <a:avLst/>
            <a:gdLst/>
            <a:ahLst/>
            <a:cxnLst/>
            <a:rect r="r" b="b" t="t" l="l"/>
            <a:pathLst>
              <a:path h="8229600" w="4082091">
                <a:moveTo>
                  <a:pt x="0" y="0"/>
                </a:moveTo>
                <a:lnTo>
                  <a:pt x="4082091" y="0"/>
                </a:lnTo>
                <a:lnTo>
                  <a:pt x="40820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18046" y="4214564"/>
            <a:ext cx="7651908" cy="905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87"/>
              </a:lnSpc>
              <a:spcBef>
                <a:spcPct val="0"/>
              </a:spcBef>
            </a:pPr>
            <a:r>
              <a:rPr lang="en-US" sz="7269" strike="noStrike" u="none">
                <a:solidFill>
                  <a:srgbClr val="FFF0B8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Čauko v budúcej lekcii!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684830" y="5508097"/>
            <a:ext cx="8918339" cy="764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63"/>
              </a:lnSpc>
              <a:spcBef>
                <a:spcPct val="0"/>
              </a:spcBef>
            </a:pPr>
            <a:r>
              <a:rPr lang="en-US" b="true" sz="2934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Na planéte mimozemšťanov objavíme ďalšie rodiny</a:t>
            </a:r>
          </a:p>
          <a:p>
            <a:pPr algn="ctr" marL="0" indent="0" lvl="0">
              <a:lnSpc>
                <a:spcPts val="2963"/>
              </a:lnSpc>
              <a:spcBef>
                <a:spcPct val="0"/>
              </a:spcBef>
            </a:pPr>
            <a:r>
              <a:rPr lang="en-US" b="true" sz="2934" strike="noStrike" u="none">
                <a:solidFill>
                  <a:srgbClr val="FFFFF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 znova si vyskúšame prácu v Teachable Machine!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D097FF-BADB-4D18-9372-B540DA18FCA4}"/>
</file>

<file path=customXml/itemProps2.xml><?xml version="1.0" encoding="utf-8"?>
<ds:datastoreItem xmlns:ds="http://schemas.openxmlformats.org/officeDocument/2006/customXml" ds:itemID="{8BA2EBF5-4599-4A91-8706-E7C72FDE0B43}"/>
</file>

<file path=customXml/itemProps3.xml><?xml version="1.0" encoding="utf-8"?>
<ds:datastoreItem xmlns:ds="http://schemas.openxmlformats.org/officeDocument/2006/customXml" ds:itemID="{9F595FCF-4183-4461-939C-75A108E2A2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Strojové učení — 02 Strojové učení s učitelem_prezentace SK</dc:title>
  <cp:revision>1</cp:revision>
  <dcterms:created xsi:type="dcterms:W3CDTF">2006-08-16T00:00:00Z</dcterms:created>
  <dcterms:modified xsi:type="dcterms:W3CDTF">2011-08-01T06:04:30Z</dcterms:modified>
  <dc:identifier>DAGvMAFwceM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