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Setup Grotesk Bold" charset="1" panose="00000000000000000000"/>
      <p:regular r:id="rId10"/>
    </p:embeddedFont>
    <p:embeddedFont>
      <p:font typeface="Setup Grotesk" charset="1" panose="00000000000000000000"/>
      <p:regular r:id="rId11"/>
    </p:embeddedFont>
    <p:embeddedFont>
      <p:font typeface="Darker Grotesque Semi-Bold" charset="1" panose="00000000000000000000"/>
      <p:regular r:id="rId12"/>
    </p:embeddedFont>
    <p:embeddedFont>
      <p:font typeface="Darker Grotesque Bold" charset="1" panose="00000000000000000000"/>
      <p:regular r:id="rId13"/>
    </p:embeddedFont>
    <p:embeddedFont>
      <p:font typeface="Darker Grotesque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1.xml"/><Relationship Id="rId10" Type="http://schemas.openxmlformats.org/officeDocument/2006/relationships/font" Target="fonts/font10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6803" y="1967201"/>
            <a:ext cx="8433483" cy="7291099"/>
          </a:xfrm>
          <a:custGeom>
            <a:avLst/>
            <a:gdLst/>
            <a:ahLst/>
            <a:cxnLst/>
            <a:rect r="r" b="b" t="t" l="l"/>
            <a:pathLst>
              <a:path h="7291099" w="8433483">
                <a:moveTo>
                  <a:pt x="0" y="0"/>
                </a:moveTo>
                <a:lnTo>
                  <a:pt x="8433483" y="0"/>
                </a:lnTo>
                <a:lnTo>
                  <a:pt x="8433483" y="7291099"/>
                </a:lnTo>
                <a:lnTo>
                  <a:pt x="0" y="729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8142" y="1028700"/>
            <a:ext cx="4743342" cy="1931834"/>
          </a:xfrm>
          <a:custGeom>
            <a:avLst/>
            <a:gdLst/>
            <a:ahLst/>
            <a:cxnLst/>
            <a:rect r="r" b="b" t="t" l="l"/>
            <a:pathLst>
              <a:path h="1931834" w="4743342">
                <a:moveTo>
                  <a:pt x="0" y="0"/>
                </a:moveTo>
                <a:lnTo>
                  <a:pt x="4743341" y="0"/>
                </a:lnTo>
                <a:lnTo>
                  <a:pt x="4743341" y="1931834"/>
                </a:lnTo>
                <a:lnTo>
                  <a:pt x="0" y="19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1715" y="7659470"/>
            <a:ext cx="1618800" cy="1597615"/>
            <a:chOff x="0" y="0"/>
            <a:chExt cx="927355" cy="9152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01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01185" y="4912280"/>
            <a:ext cx="8920596" cy="1947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06"/>
              </a:lnSpc>
            </a:pPr>
            <a:r>
              <a:rPr lang="en-US" b="true" sz="6641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Etika vývoja a využitia technológií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715" y="3307718"/>
            <a:ext cx="6849497" cy="85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sz="3018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B</a:t>
            </a:r>
            <a:r>
              <a:rPr lang="en-US" sz="3018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alíček </a:t>
            </a:r>
          </a:p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b="true" sz="3018" strike="noStrike" u="non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Etika umelej inteligencie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1536041"/>
          <a:ext cx="15894412" cy="7214919"/>
        </p:xfrm>
        <a:graphic>
          <a:graphicData uri="http://schemas.openxmlformats.org/drawingml/2006/table">
            <a:tbl>
              <a:tblPr/>
              <a:tblGrid>
                <a:gridCol w="2946302"/>
                <a:gridCol w="12948110"/>
              </a:tblGrid>
              <a:tr h="937061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Aktér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Tu opíšte postoje jednotlivých aktérov k využívaniu mobilných telefónov v školách.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F"/>
                    </a:solidFill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Žiaci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Učitelia a vedenie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Rodičia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Vývojár aplikácie alebo technológie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1536041"/>
          <a:ext cx="15894412" cy="7214919"/>
        </p:xfrm>
        <a:graphic>
          <a:graphicData uri="http://schemas.openxmlformats.org/drawingml/2006/table">
            <a:tbl>
              <a:tblPr/>
              <a:tblGrid>
                <a:gridCol w="2946302"/>
                <a:gridCol w="12948110"/>
              </a:tblGrid>
              <a:tr h="937061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Aktér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312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2919" strike="noStrike" u="none">
                          <a:solidFill>
                            <a:srgbClr val="000000"/>
                          </a:solidFill>
                          <a:latin typeface="Darker Grotesque Bold"/>
                          <a:ea typeface="Darker Grotesque Bold"/>
                          <a:cs typeface="Darker Grotesque Bold"/>
                          <a:sym typeface="Darker Grotesque Bold"/>
                        </a:rPr>
                        <a:t>Tu opíšte postoje jednotlivých aktérov k:</a:t>
                      </a: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F"/>
                    </a:solidFill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4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23"/>
                        </a:lnSpc>
                        <a:defRPr/>
                      </a:pPr>
                      <a:endParaRPr lang="en-US" sz="1100"/>
                    </a:p>
                  </a:txBody>
                  <a:tcPr marL="166824" marR="166824" marT="166824" marB="166824" anchor="ctr">
                    <a:lnL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780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68204" y="4713126"/>
            <a:ext cx="10351591" cy="108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6"/>
              </a:lnSpc>
              <a:spcBef>
                <a:spcPct val="0"/>
              </a:spcBef>
            </a:pPr>
            <a:r>
              <a:rPr lang="en-US" sz="8669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Vidíme</a:t>
            </a:r>
            <a:r>
              <a:rPr lang="en-US" sz="8669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sa</a:t>
            </a:r>
            <a:r>
              <a:rPr lang="en-US" sz="8669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v budúcej lekcii!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6FB4BB-D951-4778-848F-73845D493C2A}"/>
</file>

<file path=customXml/itemProps2.xml><?xml version="1.0" encoding="utf-8"?>
<ds:datastoreItem xmlns:ds="http://schemas.openxmlformats.org/officeDocument/2006/customXml" ds:itemID="{43894402-01A4-4C8E-9DD4-0E0555FFED25}"/>
</file>

<file path=customXml/itemProps3.xml><?xml version="1.0" encoding="utf-8"?>
<ds:datastoreItem xmlns:ds="http://schemas.openxmlformats.org/officeDocument/2006/customXml" ds:itemID="{523E80FB-C882-4B20-9C70-F458FC0BD2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— 01 Etické vytváření a využívání AI aplikací_prezentace SK</dc:title>
  <cp:revision>1</cp:revision>
  <dcterms:created xsi:type="dcterms:W3CDTF">2006-08-16T00:00:00Z</dcterms:created>
  <dcterms:modified xsi:type="dcterms:W3CDTF">2011-08-01T06:04:30Z</dcterms:modified>
  <dc:identifier>DAGvMKPQGLk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