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etup Grotesk Bold" charset="1" panose="00000000000000000000"/>
      <p:regular r:id="rId15"/>
    </p:embeddedFont>
    <p:embeddedFont>
      <p:font typeface="Setup Grotesk" charset="1" panose="00000000000000000000"/>
      <p:regular r:id="rId16"/>
    </p:embeddedFont>
    <p:embeddedFont>
      <p:font typeface="Goodlife W00 Sans" charset="1" panose="03070500030000000000"/>
      <p:regular r:id="rId17"/>
    </p:embeddedFont>
    <p:embeddedFont>
      <p:font typeface="Darker Grotesque 1 Semi-Bold" charset="1" panose="00000000000000000000"/>
      <p:regular r:id="rId18"/>
    </p:embeddedFont>
    <p:embeddedFont>
      <p:font typeface="Darker Grotesque 2" charset="1" panose="00000000000000000000"/>
      <p:regular r:id="rId19"/>
    </p:embeddedFont>
    <p:embeddedFont>
      <p:font typeface="Darker Grotesque 1 Bold" charset="1" panose="00000000000000000000"/>
      <p:regular r:id="rId20"/>
    </p:embeddedFont>
    <p:embeddedFont>
      <p:font typeface="Darker Grotesque 1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https://www.youtube.com/watch?v=5BUa8lGpREY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577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0786" y="535071"/>
            <a:ext cx="3928199" cy="1599848"/>
          </a:xfrm>
          <a:custGeom>
            <a:avLst/>
            <a:gdLst/>
            <a:ahLst/>
            <a:cxnLst/>
            <a:rect r="r" b="b" t="t" l="l"/>
            <a:pathLst>
              <a:path h="1599848" w="3928199">
                <a:moveTo>
                  <a:pt x="0" y="0"/>
                </a:moveTo>
                <a:lnTo>
                  <a:pt x="3928199" y="0"/>
                </a:lnTo>
                <a:lnTo>
                  <a:pt x="3928199" y="1599848"/>
                </a:lnTo>
                <a:lnTo>
                  <a:pt x="0" y="159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138353"/>
            <a:ext cx="7732812" cy="795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5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Roboti majú robopsíka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4229282"/>
            <a:ext cx="1340610" cy="1323065"/>
            <a:chOff x="0" y="0"/>
            <a:chExt cx="927355" cy="9152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09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0161" y="2430328"/>
            <a:ext cx="5672411" cy="37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AI v informatike pre 3. až 5. ročník ZŠ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15154" y="2217877"/>
            <a:ext cx="6497652" cy="1682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57"/>
              </a:lnSpc>
              <a:spcBef>
                <a:spcPct val="0"/>
              </a:spcBef>
            </a:pPr>
            <a:r>
              <a:rPr lang="en-US" sz="6305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chladnička, objednaj čerstvé potraviny!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692024" y="1419447"/>
            <a:ext cx="6613349" cy="7448106"/>
          </a:xfrm>
          <a:custGeom>
            <a:avLst/>
            <a:gdLst/>
            <a:ahLst/>
            <a:cxnLst/>
            <a:rect r="r" b="b" t="t" l="l"/>
            <a:pathLst>
              <a:path h="7448106" w="6613349">
                <a:moveTo>
                  <a:pt x="0" y="0"/>
                </a:moveTo>
                <a:lnTo>
                  <a:pt x="6613348" y="0"/>
                </a:lnTo>
                <a:lnTo>
                  <a:pt x="6613348" y="7448106"/>
                </a:lnTo>
                <a:lnTo>
                  <a:pt x="0" y="7448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024654" y="5200650"/>
            <a:ext cx="5351733" cy="72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01"/>
              </a:lnSpc>
              <a:spcBef>
                <a:spcPct val="0"/>
              </a:spcBef>
            </a:pPr>
            <a:r>
              <a:rPr lang="en-US" sz="5193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Hlavne ananás na pizzu!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735214"/>
            <a:ext cx="4952017" cy="5234617"/>
          </a:xfrm>
          <a:custGeom>
            <a:avLst/>
            <a:gdLst/>
            <a:ahLst/>
            <a:cxnLst/>
            <a:rect r="r" b="b" t="t" l="l"/>
            <a:pathLst>
              <a:path h="5234617" w="4952017">
                <a:moveTo>
                  <a:pt x="0" y="0"/>
                </a:moveTo>
                <a:lnTo>
                  <a:pt x="4952017" y="0"/>
                </a:lnTo>
                <a:lnTo>
                  <a:pt x="4952017" y="5234617"/>
                </a:lnTo>
                <a:lnTo>
                  <a:pt x="0" y="5234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7511">
            <a:off x="12491484" y="5206247"/>
            <a:ext cx="5510975" cy="4426369"/>
          </a:xfrm>
          <a:custGeom>
            <a:avLst/>
            <a:gdLst/>
            <a:ahLst/>
            <a:cxnLst/>
            <a:rect r="r" b="b" t="t" l="l"/>
            <a:pathLst>
              <a:path h="4426369" w="5510975">
                <a:moveTo>
                  <a:pt x="0" y="0"/>
                </a:moveTo>
                <a:lnTo>
                  <a:pt x="5510975" y="0"/>
                </a:lnTo>
                <a:lnTo>
                  <a:pt x="5510975" y="4426368"/>
                </a:lnTo>
                <a:lnTo>
                  <a:pt x="0" y="442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747501" y="2110035"/>
            <a:ext cx="3255985" cy="104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2"/>
              </a:lnSpc>
              <a:spcBef>
                <a:spcPct val="0"/>
              </a:spcBef>
            </a:pPr>
            <a:r>
              <a:rPr lang="en-US" sz="7666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S</a:t>
            </a:r>
            <a:r>
              <a:rPr lang="en-US" sz="7666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MU</a:t>
            </a:r>
            <a:r>
              <a:rPr lang="en-US" sz="7666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</a:t>
            </a:r>
            <a:r>
              <a:rPr lang="en-US" sz="7666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N</a:t>
            </a:r>
            <a:r>
              <a:rPr lang="en-US" sz="7666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18230" y="3904639"/>
            <a:ext cx="5714527" cy="257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8"/>
              </a:lnSpc>
              <a:spcBef>
                <a:spcPct val="0"/>
              </a:spcBef>
            </a:pPr>
            <a:r>
              <a:rPr lang="en-US" sz="6498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S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ystém 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Mačičkou Učinenej T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rval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ej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N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e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ga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í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v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nej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E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m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óc</a:t>
            </a:r>
            <a:r>
              <a:rPr lang="en-US" sz="6498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ie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86511" y="2271552"/>
            <a:ext cx="8657462" cy="6871001"/>
          </a:xfrm>
          <a:custGeom>
            <a:avLst/>
            <a:gdLst/>
            <a:ahLst/>
            <a:cxnLst/>
            <a:rect r="r" b="b" t="t" l="l"/>
            <a:pathLst>
              <a:path h="6871001" w="8657462">
                <a:moveTo>
                  <a:pt x="0" y="0"/>
                </a:moveTo>
                <a:lnTo>
                  <a:pt x="8657462" y="0"/>
                </a:lnTo>
                <a:lnTo>
                  <a:pt x="8657462" y="6871001"/>
                </a:lnTo>
                <a:lnTo>
                  <a:pt x="0" y="6871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111097" y="3352485"/>
            <a:ext cx="6254894" cy="1419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71"/>
              </a:lnSpc>
              <a:spcBef>
                <a:spcPct val="0"/>
              </a:spcBef>
            </a:pPr>
            <a:r>
              <a:rPr lang="en-US" sz="10453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pripomŇUF!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369062" y="1028700"/>
            <a:ext cx="5797151" cy="8271094"/>
          </a:xfrm>
          <a:custGeom>
            <a:avLst/>
            <a:gdLst/>
            <a:ahLst/>
            <a:cxnLst/>
            <a:rect r="r" b="b" t="t" l="l"/>
            <a:pathLst>
              <a:path h="8271094" w="5797151">
                <a:moveTo>
                  <a:pt x="0" y="0"/>
                </a:moveTo>
                <a:lnTo>
                  <a:pt x="5797150" y="0"/>
                </a:lnTo>
                <a:lnTo>
                  <a:pt x="5797150" y="8271094"/>
                </a:lnTo>
                <a:lnTo>
                  <a:pt x="0" y="827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30287" y="3704387"/>
            <a:ext cx="5128365" cy="1174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13"/>
              </a:lnSpc>
              <a:spcBef>
                <a:spcPct val="0"/>
              </a:spcBef>
            </a:pPr>
            <a:r>
              <a:rPr lang="en-US" sz="8570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STUDD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18830" y="4955445"/>
            <a:ext cx="5551278" cy="1421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51"/>
              </a:lnSpc>
              <a:spcBef>
                <a:spcPct val="0"/>
              </a:spcBef>
            </a:pPr>
            <a:r>
              <a:rPr lang="en-US" sz="5337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Systém Trýznivého Úniku Dôverných Dát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898083" y="1460614"/>
            <a:ext cx="2239287" cy="1629659"/>
          </a:xfrm>
          <a:custGeom>
            <a:avLst/>
            <a:gdLst/>
            <a:ahLst/>
            <a:cxnLst/>
            <a:rect r="r" b="b" t="t" l="l"/>
            <a:pathLst>
              <a:path h="1629659" w="2239287">
                <a:moveTo>
                  <a:pt x="0" y="0"/>
                </a:moveTo>
                <a:lnTo>
                  <a:pt x="2239287" y="0"/>
                </a:lnTo>
                <a:lnTo>
                  <a:pt x="2239287" y="1629659"/>
                </a:lnTo>
                <a:lnTo>
                  <a:pt x="0" y="1629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57886" y="3423648"/>
            <a:ext cx="3772229" cy="3772229"/>
          </a:xfrm>
          <a:custGeom>
            <a:avLst/>
            <a:gdLst/>
            <a:ahLst/>
            <a:cxnLst/>
            <a:rect r="r" b="b" t="t" l="l"/>
            <a:pathLst>
              <a:path h="3772229" w="3772229">
                <a:moveTo>
                  <a:pt x="0" y="0"/>
                </a:moveTo>
                <a:lnTo>
                  <a:pt x="3772228" y="0"/>
                </a:lnTo>
                <a:lnTo>
                  <a:pt x="3772228" y="3772229"/>
                </a:lnTo>
                <a:lnTo>
                  <a:pt x="0" y="3772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w="19050" cap="sq">
            <a:solidFill>
              <a:srgbClr val="D35773"/>
            </a:solidFill>
            <a:prstDash val="lgDash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6663826" y="7609051"/>
            <a:ext cx="4962500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5" tooltip="https://www.youtube.com/watch?v=5BUa8lGpREY"/>
              </a:rPr>
              <a:t>Petbot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1927" y="1723124"/>
            <a:ext cx="9384146" cy="318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04"/>
              </a:lnSpc>
              <a:spcBef>
                <a:spcPct val="0"/>
              </a:spcBef>
            </a:pPr>
            <a:r>
              <a:rPr lang="en-US" sz="481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Ambientná inteligencia je umelá inteligencia </a:t>
            </a:r>
            <a:r>
              <a:rPr lang="en-US" sz="481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ukrytá</a:t>
            </a:r>
            <a:r>
              <a:rPr lang="en-US" sz="481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vo veciach, ktoré používame každý deň.</a:t>
            </a:r>
            <a:r>
              <a:rPr lang="en-US" sz="481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</a:t>
            </a:r>
          </a:p>
          <a:p>
            <a:pPr algn="ctr" marL="0" indent="0" lvl="0">
              <a:lnSpc>
                <a:spcPts val="5004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5004"/>
              </a:lnSpc>
              <a:spcBef>
                <a:spcPct val="0"/>
              </a:spcBef>
            </a:pPr>
            <a:r>
              <a:rPr lang="en-US" sz="481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To znamená, že sa veci z nášho okolia učia</a:t>
            </a:r>
          </a:p>
          <a:p>
            <a:pPr algn="ctr" marL="0" indent="0" lvl="0">
              <a:lnSpc>
                <a:spcPts val="5004"/>
              </a:lnSpc>
              <a:spcBef>
                <a:spcPct val="0"/>
              </a:spcBef>
            </a:pPr>
            <a:r>
              <a:rPr lang="en-US" sz="4811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a prispôsobujú sa nám a našim potrebám.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07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567760" y="5831183"/>
            <a:ext cx="4841430" cy="3955711"/>
          </a:xfrm>
          <a:custGeom>
            <a:avLst/>
            <a:gdLst/>
            <a:ahLst/>
            <a:cxnLst/>
            <a:rect r="r" b="b" t="t" l="l"/>
            <a:pathLst>
              <a:path h="3955711" w="4841430">
                <a:moveTo>
                  <a:pt x="0" y="0"/>
                </a:moveTo>
                <a:lnTo>
                  <a:pt x="4841430" y="0"/>
                </a:lnTo>
                <a:lnTo>
                  <a:pt x="4841430" y="3955711"/>
                </a:lnTo>
                <a:lnTo>
                  <a:pt x="0" y="395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5563" y="9258300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08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140082">
            <a:off x="12133197" y="5620824"/>
            <a:ext cx="5252673" cy="3637476"/>
          </a:xfrm>
          <a:custGeom>
            <a:avLst/>
            <a:gdLst/>
            <a:ahLst/>
            <a:cxnLst/>
            <a:rect r="r" b="b" t="t" l="l"/>
            <a:pathLst>
              <a:path h="3637476" w="5252673">
                <a:moveTo>
                  <a:pt x="5252674" y="0"/>
                </a:moveTo>
                <a:lnTo>
                  <a:pt x="0" y="0"/>
                </a:lnTo>
                <a:lnTo>
                  <a:pt x="0" y="3637476"/>
                </a:lnTo>
                <a:lnTo>
                  <a:pt x="5252674" y="3637476"/>
                </a:lnTo>
                <a:lnTo>
                  <a:pt x="525267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7776" y="7961191"/>
            <a:ext cx="1390360" cy="1224512"/>
          </a:xfrm>
          <a:custGeom>
            <a:avLst/>
            <a:gdLst/>
            <a:ahLst/>
            <a:cxnLst/>
            <a:rect r="r" b="b" t="t" l="l"/>
            <a:pathLst>
              <a:path h="1224512" w="1390360">
                <a:moveTo>
                  <a:pt x="0" y="0"/>
                </a:moveTo>
                <a:lnTo>
                  <a:pt x="1390360" y="0"/>
                </a:lnTo>
                <a:lnTo>
                  <a:pt x="1390360" y="1224512"/>
                </a:lnTo>
                <a:lnTo>
                  <a:pt x="0" y="1224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24768">
            <a:off x="9295181" y="8591190"/>
            <a:ext cx="2604136" cy="611972"/>
          </a:xfrm>
          <a:custGeom>
            <a:avLst/>
            <a:gdLst/>
            <a:ahLst/>
            <a:cxnLst/>
            <a:rect r="r" b="b" t="t" l="l"/>
            <a:pathLst>
              <a:path h="611972" w="2604136">
                <a:moveTo>
                  <a:pt x="0" y="0"/>
                </a:moveTo>
                <a:lnTo>
                  <a:pt x="2604135" y="0"/>
                </a:lnTo>
                <a:lnTo>
                  <a:pt x="2604135" y="611972"/>
                </a:lnTo>
                <a:lnTo>
                  <a:pt x="0" y="611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152606"/>
            <a:ext cx="16682481" cy="415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499"/>
              </a:lnSpc>
              <a:spcBef>
                <a:spcPct val="0"/>
              </a:spcBef>
            </a:pPr>
            <a:r>
              <a:rPr lang="en-US" b="true" sz="423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Pomocné otázky pri vymýšľaní:</a:t>
            </a:r>
          </a:p>
          <a:p>
            <a:pPr algn="just" marL="0" indent="0" lvl="0">
              <a:lnSpc>
                <a:spcPts val="5499"/>
              </a:lnSpc>
              <a:spcBef>
                <a:spcPct val="0"/>
              </a:spcBef>
            </a:pP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— Čo ti zaberá najviac času, ale neprináša ti nové vedomosti?</a:t>
            </a:r>
          </a:p>
          <a:p>
            <a:pPr algn="just" marL="0" indent="0" lvl="0">
              <a:lnSpc>
                <a:spcPts val="5499"/>
              </a:lnSpc>
              <a:spcBef>
                <a:spcPct val="0"/>
              </a:spcBef>
            </a:pP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— Ktorá každodenná činnosť ťa unavuje a nebaví?</a:t>
            </a:r>
          </a:p>
          <a:p>
            <a:pPr algn="just" marL="0" indent="0" lvl="0">
              <a:lnSpc>
                <a:spcPts val="5499"/>
              </a:lnSpc>
              <a:spcBef>
                <a:spcPct val="0"/>
              </a:spcBef>
            </a:pP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— 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S k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tor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ými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úloh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am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i 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m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á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š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starosti a často ne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máš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ist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o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t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u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, či ich zvládaš správne?</a:t>
            </a:r>
          </a:p>
          <a:p>
            <a:pPr algn="just" marL="0" indent="0" lvl="0">
              <a:lnSpc>
                <a:spcPts val="5499"/>
              </a:lnSpc>
              <a:spcBef>
                <a:spcPct val="0"/>
              </a:spcBef>
            </a:pP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— Čo by ti mohlo pomôcť udrž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iav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ať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si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poriadok v izbe alebo 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školskej t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ške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?</a:t>
            </a:r>
          </a:p>
          <a:p>
            <a:pPr algn="just" marL="0" indent="0" lvl="0">
              <a:lnSpc>
                <a:spcPts val="5499"/>
              </a:lnSpc>
              <a:spcBef>
                <a:spcPct val="0"/>
              </a:spcBef>
            </a:pP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— Kde 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chceš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využ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ívať</a:t>
            </a:r>
            <a:r>
              <a:rPr lang="en-US" sz="4230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umelú inteligenciu a kde už nie?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0231" y="1929348"/>
            <a:ext cx="6906667" cy="865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74"/>
              </a:lnSpc>
              <a:spcBef>
                <a:spcPct val="0"/>
              </a:spcBef>
            </a:pPr>
            <a:r>
              <a:rPr lang="en-US" sz="6928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TAK</a:t>
            </a:r>
            <a:r>
              <a:rPr lang="en-US" sz="6928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, TO JE VŠETKO, KAMOŠI!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50231" y="2813896"/>
            <a:ext cx="5309295" cy="1401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39"/>
              </a:lnSpc>
              <a:spcBef>
                <a:spcPct val="0"/>
              </a:spcBef>
            </a:pPr>
            <a:r>
              <a:rPr lang="en-US" sz="4856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bolo to s vami vážne super!</a:t>
            </a:r>
          </a:p>
          <a:p>
            <a:pPr algn="l" marL="0" indent="0" lvl="0">
              <a:lnSpc>
                <a:spcPts val="5439"/>
              </a:lnSpc>
              <a:spcBef>
                <a:spcPct val="0"/>
              </a:spcBef>
            </a:pPr>
            <a:r>
              <a:rPr lang="en-US" sz="4856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Ďakujeme!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630657-958B-4D58-BD35-F435133321D5}"/>
</file>

<file path=customXml/itemProps2.xml><?xml version="1.0" encoding="utf-8"?>
<ds:datastoreItem xmlns:ds="http://schemas.openxmlformats.org/officeDocument/2006/customXml" ds:itemID="{8175EA65-9C7E-4231-AC6C-252D99C0525E}"/>
</file>

<file path=customXml/itemProps3.xml><?xml version="1.0" encoding="utf-8"?>
<ds:datastoreItem xmlns:ds="http://schemas.openxmlformats.org/officeDocument/2006/customXml" ds:itemID="{3FB54210-F81B-4454-B853-1C699EF46F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09_prezentácia Roboti majú maznáčika</dc:title>
  <cp:revision>1</cp:revision>
  <dcterms:created xsi:type="dcterms:W3CDTF">2006-08-16T00:00:00Z</dcterms:created>
  <dcterms:modified xsi:type="dcterms:W3CDTF">2011-08-01T06:04:30Z</dcterms:modified>
  <dc:identifier>DAGvMLF4CkA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