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2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Setup Grotesk Bold" charset="1" panose="00000000000000000000"/>
      <p:regular r:id="rId17"/>
    </p:embeddedFont>
    <p:embeddedFont>
      <p:font typeface="Setup Grotesk" charset="1" panose="00000000000000000000"/>
      <p:regular r:id="rId18"/>
    </p:embeddedFont>
    <p:embeddedFont>
      <p:font typeface="Goodlife W00 Sans" charset="1" panose="03070500030000000000"/>
      <p:regular r:id="rId19"/>
    </p:embeddedFont>
    <p:embeddedFont>
      <p:font typeface="Darker Grotesque 1 Semi-Bold" charset="1" panose="00000000000000000000"/>
      <p:regular r:id="rId20"/>
    </p:embeddedFont>
    <p:embeddedFont>
      <p:font typeface="Darker Grotesque 1 Medium" charset="1" panose="00000000000000000000"/>
      <p:regular r:id="rId21"/>
    </p:embeddedFont>
    <p:embeddedFont>
      <p:font typeface="Darker Grotesque 2" charset="1" panose="0000000000000000000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8.fntdata"/><Relationship Id="rId8" Type="http://schemas.openxmlformats.org/officeDocument/2006/relationships/slide" Target="slides/slide3.xml"/><Relationship Id="rId26" Type="http://schemas.openxmlformats.org/officeDocument/2006/relationships/customXml" Target="../customXml/item1.xml"/><Relationship Id="rId21" Type="http://schemas.openxmlformats.org/officeDocument/2006/relationships/font" Target="fonts/font21.fntdata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font" Target="fonts/font17.fntdata"/><Relationship Id="rId25" Type="http://schemas.openxmlformats.org/officeDocument/2006/relationships/font" Target="fonts/font25.fntdata"/><Relationship Id="rId7" Type="http://schemas.openxmlformats.org/officeDocument/2006/relationships/slide" Target="slides/slide2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0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24" Type="http://schemas.openxmlformats.org/officeDocument/2006/relationships/notesSlide" Target="notesSlides/notesSlide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theme" Target="theme/theme2.xml"/><Relationship Id="rId5" Type="http://schemas.openxmlformats.org/officeDocument/2006/relationships/tableStyles" Target="tableStyles.xml"/><Relationship Id="rId28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font" Target="fonts/font19.fntdata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1:44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Relationship Id="rId3" Target="../media/image42.png" Type="http://schemas.openxmlformats.org/officeDocument/2006/relationships/image"/><Relationship Id="rId4" Target="../media/image43.svg" Type="http://schemas.openxmlformats.org/officeDocument/2006/relationships/image"/><Relationship Id="rId5" Target="https://projector.tensorflow.org" TargetMode="External" Type="http://schemas.openxmlformats.org/officeDocument/2006/relationships/hyperlink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Relationship Id="rId7" Target="../media/image11.png" Type="http://schemas.openxmlformats.org/officeDocument/2006/relationships/image"/><Relationship Id="rId8" Target="../media/image1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../media/image17.png" Type="http://schemas.openxmlformats.org/officeDocument/2006/relationships/image"/><Relationship Id="rId8" Target="../media/image1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9.png" Type="http://schemas.openxmlformats.org/officeDocument/2006/relationships/image"/><Relationship Id="rId4" Target="../media/image20.svg" Type="http://schemas.openxmlformats.org/officeDocument/2006/relationships/image"/><Relationship Id="rId5" Target="../media/image21.jpeg" Type="http://schemas.openxmlformats.org/officeDocument/2006/relationships/image"/><Relationship Id="rId6" Target="https://projector.tensorflow.org" TargetMode="External" Type="http://schemas.openxmlformats.org/officeDocument/2006/relationships/hyperlink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png" Type="http://schemas.openxmlformats.org/officeDocument/2006/relationships/image"/><Relationship Id="rId11" Target="../media/image12.png" Type="http://schemas.openxmlformats.org/officeDocument/2006/relationships/image"/><Relationship Id="rId12" Target="../media/image30.png" Type="http://schemas.openxmlformats.org/officeDocument/2006/relationships/image"/><Relationship Id="rId13" Target="../media/image31.svg" Type="http://schemas.openxmlformats.org/officeDocument/2006/relationships/image"/><Relationship Id="rId14" Target="../media/image32.png" Type="http://schemas.openxmlformats.org/officeDocument/2006/relationships/image"/><Relationship Id="rId15" Target="../media/image33.svg" Type="http://schemas.openxmlformats.org/officeDocument/2006/relationships/image"/><Relationship Id="rId16" Target="../media/image34.png" Type="http://schemas.openxmlformats.org/officeDocument/2006/relationships/image"/><Relationship Id="rId17" Target="../media/image35.svg" Type="http://schemas.openxmlformats.org/officeDocument/2006/relationships/image"/><Relationship Id="rId18" Target="../media/image36.png" Type="http://schemas.openxmlformats.org/officeDocument/2006/relationships/image"/><Relationship Id="rId19" Target="../media/image37.svg" Type="http://schemas.openxmlformats.org/officeDocument/2006/relationships/image"/><Relationship Id="rId2" Target="../media/image6.jpeg" Type="http://schemas.openxmlformats.org/officeDocument/2006/relationships/image"/><Relationship Id="rId3" Target="../media/image22.png" Type="http://schemas.openxmlformats.org/officeDocument/2006/relationships/image"/><Relationship Id="rId4" Target="../media/image23.png" Type="http://schemas.openxmlformats.org/officeDocument/2006/relationships/image"/><Relationship Id="rId5" Target="../media/image24.png" Type="http://schemas.openxmlformats.org/officeDocument/2006/relationships/image"/><Relationship Id="rId6" Target="../media/image25.png" Type="http://schemas.openxmlformats.org/officeDocument/2006/relationships/image"/><Relationship Id="rId7" Target="../media/image26.png" Type="http://schemas.openxmlformats.org/officeDocument/2006/relationships/image"/><Relationship Id="rId8" Target="../media/image27.pn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jpeg" Type="http://schemas.openxmlformats.org/officeDocument/2006/relationships/image"/><Relationship Id="rId3" Target="../media/image39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0.jpeg" Type="http://schemas.openxmlformats.org/officeDocument/2006/relationships/image"/><Relationship Id="rId3" Target="../media/image4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3577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80786" y="535071"/>
            <a:ext cx="3928199" cy="1599848"/>
          </a:xfrm>
          <a:custGeom>
            <a:avLst/>
            <a:gdLst/>
            <a:ahLst/>
            <a:cxnLst/>
            <a:rect r="r" b="b" t="t" l="l"/>
            <a:pathLst>
              <a:path h="1599848" w="3928199">
                <a:moveTo>
                  <a:pt x="0" y="0"/>
                </a:moveTo>
                <a:lnTo>
                  <a:pt x="3928199" y="0"/>
                </a:lnTo>
                <a:lnTo>
                  <a:pt x="3928199" y="1599848"/>
                </a:lnTo>
                <a:lnTo>
                  <a:pt x="0" y="15998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90161" y="3398271"/>
            <a:ext cx="7572821" cy="795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59"/>
              </a:lnSpc>
              <a:spcBef>
                <a:spcPct val="0"/>
              </a:spcBef>
            </a:pPr>
            <a:r>
              <a:rPr lang="en-US" b="true" sz="5499">
                <a:solidFill>
                  <a:srgbClr val="FFFFFF"/>
                </a:solidFill>
                <a:latin typeface="Setup Grotesk Bold"/>
                <a:ea typeface="Setup Grotesk Bold"/>
                <a:cs typeface="Setup Grotesk Bold"/>
                <a:sym typeface="Setup Grotesk Bold"/>
              </a:rPr>
              <a:t>Ju a Pí vo vesmíre slov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90161" y="4746375"/>
            <a:ext cx="1340610" cy="1323065"/>
            <a:chOff x="0" y="0"/>
            <a:chExt cx="927355" cy="91521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27355" cy="915219"/>
            </a:xfrm>
            <a:custGeom>
              <a:avLst/>
              <a:gdLst/>
              <a:ahLst/>
              <a:cxnLst/>
              <a:rect r="r" b="b" t="t" l="l"/>
              <a:pathLst>
                <a:path h="915219" w="927355">
                  <a:moveTo>
                    <a:pt x="463677" y="0"/>
                  </a:moveTo>
                  <a:cubicBezTo>
                    <a:pt x="207595" y="0"/>
                    <a:pt x="0" y="204879"/>
                    <a:pt x="0" y="457609"/>
                  </a:cubicBezTo>
                  <a:cubicBezTo>
                    <a:pt x="0" y="710340"/>
                    <a:pt x="207595" y="915219"/>
                    <a:pt x="463677" y="915219"/>
                  </a:cubicBezTo>
                  <a:cubicBezTo>
                    <a:pt x="719759" y="915219"/>
                    <a:pt x="927355" y="710340"/>
                    <a:pt x="927355" y="457609"/>
                  </a:cubicBezTo>
                  <a:cubicBezTo>
                    <a:pt x="927355" y="204879"/>
                    <a:pt x="719759" y="0"/>
                    <a:pt x="46367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86940" y="66752"/>
              <a:ext cx="753476" cy="7626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119"/>
                </a:lnSpc>
                <a:spcBef>
                  <a:spcPct val="0"/>
                </a:spcBef>
              </a:pPr>
              <a:r>
                <a:rPr lang="en-US" b="true" sz="2999" strike="noStrike" u="none">
                  <a:solidFill>
                    <a:srgbClr val="FFFFFF"/>
                  </a:solidFill>
                  <a:latin typeface="Setup Grotesk Bold"/>
                  <a:ea typeface="Setup Grotesk Bold"/>
                  <a:cs typeface="Setup Grotesk Bold"/>
                  <a:sym typeface="Setup Grotesk Bold"/>
                </a:rPr>
                <a:t>08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90161" y="2430328"/>
            <a:ext cx="5651796" cy="374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99"/>
              </a:lnSpc>
              <a:spcBef>
                <a:spcPct val="0"/>
              </a:spcBef>
            </a:pPr>
            <a:r>
              <a:rPr lang="en-US" sz="2499" strike="noStrike" u="none">
                <a:solidFill>
                  <a:srgbClr val="FFFFFF"/>
                </a:solidFill>
                <a:latin typeface="Setup Grotesk"/>
                <a:ea typeface="Setup Grotesk"/>
                <a:cs typeface="Setup Grotesk"/>
                <a:sym typeface="Setup Grotesk"/>
              </a:rPr>
              <a:t>AI v informatike pre 3. až 5. ročník ZŠ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819786" y="7491687"/>
            <a:ext cx="2555207" cy="2114264"/>
          </a:xfrm>
          <a:custGeom>
            <a:avLst/>
            <a:gdLst/>
            <a:ahLst/>
            <a:cxnLst/>
            <a:rect r="r" b="b" t="t" l="l"/>
            <a:pathLst>
              <a:path h="2114264" w="2555207">
                <a:moveTo>
                  <a:pt x="0" y="0"/>
                </a:moveTo>
                <a:lnTo>
                  <a:pt x="2555207" y="0"/>
                </a:lnTo>
                <a:lnTo>
                  <a:pt x="2555207" y="2114264"/>
                </a:lnTo>
                <a:lnTo>
                  <a:pt x="0" y="21142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1 Semi-Bold"/>
                  <a:ea typeface="Darker Grotesque 1 Semi-Bold"/>
                  <a:cs typeface="Darker Grotesque 1 Semi-Bold"/>
                  <a:sym typeface="Darker Grotesque 1 Semi-Bold"/>
                </a:rPr>
                <a:t>10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7253652" y="3322801"/>
            <a:ext cx="3782849" cy="3782849"/>
          </a:xfrm>
          <a:custGeom>
            <a:avLst/>
            <a:gdLst/>
            <a:ahLst/>
            <a:cxnLst/>
            <a:rect r="r" b="b" t="t" l="l"/>
            <a:pathLst>
              <a:path h="3782849" w="3782849">
                <a:moveTo>
                  <a:pt x="0" y="0"/>
                </a:moveTo>
                <a:lnTo>
                  <a:pt x="3782849" y="0"/>
                </a:lnTo>
                <a:lnTo>
                  <a:pt x="3782849" y="3782849"/>
                </a:lnTo>
                <a:lnTo>
                  <a:pt x="0" y="3782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w="19050" cap="sq">
            <a:solidFill>
              <a:srgbClr val="D35773"/>
            </a:solidFill>
            <a:prstDash val="lgDash"/>
            <a:miter/>
          </a:ln>
        </p:spPr>
      </p:sp>
      <p:sp>
        <p:nvSpPr>
          <p:cNvPr name="TextBox 7" id="7"/>
          <p:cNvSpPr txBox="true"/>
          <p:nvPr/>
        </p:nvSpPr>
        <p:spPr>
          <a:xfrm rot="0">
            <a:off x="7470239" y="1866845"/>
            <a:ext cx="3349675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343"/>
              </a:lnSpc>
              <a:spcBef>
                <a:spcPct val="0"/>
              </a:spcBef>
            </a:pPr>
            <a:r>
              <a:rPr lang="en-US" sz="6119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Infinite</a:t>
            </a:r>
            <a:r>
              <a:rPr lang="en-US" sz="6119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 Craft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332738" y="7513801"/>
            <a:ext cx="7624678" cy="576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37"/>
              </a:lnSpc>
              <a:spcBef>
                <a:spcPct val="0"/>
              </a:spcBef>
            </a:pPr>
            <a:r>
              <a:rPr lang="en-US" sz="4337" strike="noStrike" u="sng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  <a:hlinkClick r:id="rId5" tooltip="https://projector.tensorflow.org"/>
              </a:rPr>
              <a:t>Vytvárajte slová!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3577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806264"/>
            <a:ext cx="9729490" cy="865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374"/>
              </a:lnSpc>
              <a:spcBef>
                <a:spcPct val="0"/>
              </a:spcBef>
            </a:pPr>
            <a:r>
              <a:rPr lang="en-US" sz="6928" strike="noStrike" u="none">
                <a:solidFill>
                  <a:srgbClr val="FFFFFF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Tak čauky mňauky, dobrodruhovia!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437441" y="2767894"/>
            <a:ext cx="3616299" cy="6203103"/>
          </a:xfrm>
          <a:custGeom>
            <a:avLst/>
            <a:gdLst/>
            <a:ahLst/>
            <a:cxnLst/>
            <a:rect r="r" b="b" t="t" l="l"/>
            <a:pathLst>
              <a:path h="6203103" w="3616299">
                <a:moveTo>
                  <a:pt x="0" y="0"/>
                </a:moveTo>
                <a:lnTo>
                  <a:pt x="3616300" y="0"/>
                </a:lnTo>
                <a:lnTo>
                  <a:pt x="3616300" y="6203103"/>
                </a:lnTo>
                <a:lnTo>
                  <a:pt x="0" y="62031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680741" y="3236066"/>
            <a:ext cx="4991652" cy="5266758"/>
          </a:xfrm>
          <a:custGeom>
            <a:avLst/>
            <a:gdLst/>
            <a:ahLst/>
            <a:cxnLst/>
            <a:rect r="r" b="b" t="t" l="l"/>
            <a:pathLst>
              <a:path h="5266758" w="4991652">
                <a:moveTo>
                  <a:pt x="4991652" y="0"/>
                </a:moveTo>
                <a:lnTo>
                  <a:pt x="0" y="0"/>
                </a:lnTo>
                <a:lnTo>
                  <a:pt x="0" y="5266759"/>
                </a:lnTo>
                <a:lnTo>
                  <a:pt x="4991652" y="5266759"/>
                </a:lnTo>
                <a:lnTo>
                  <a:pt x="4991652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959541" y="1951500"/>
            <a:ext cx="7752927" cy="1049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913"/>
              </a:lnSpc>
              <a:spcBef>
                <a:spcPct val="0"/>
              </a:spcBef>
            </a:pPr>
            <a:r>
              <a:rPr lang="en-US" sz="7609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Máte radi príbehy?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1 Semi-Bold"/>
                  <a:ea typeface="Darker Grotesque 1 Semi-Bold"/>
                  <a:cs typeface="Darker Grotesque 1 Semi-Bold"/>
                  <a:sym typeface="Darker Grotesque 1 Semi-Bold"/>
                </a:rPr>
                <a:t>02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81128" y="1137479"/>
            <a:ext cx="15779744" cy="7222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201"/>
              </a:lnSpc>
              <a:spcBef>
                <a:spcPct val="0"/>
              </a:spcBef>
            </a:pPr>
            <a:r>
              <a:rPr lang="en-US" b="true" sz="4161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Ju a Pí boli dvaja najlepší _________, ktorí spolu každý deň objavovali _________. Jedného slnečného popoludnia našli v lese starú _________. Boli veľmi zvedaví, kam ich mapa zavedie, a tak sa rozhodli, že ju budú _________. Mapa ich viedla cez hustý les a vysoké _________. Po dlhej ceste dorazili</a:t>
            </a:r>
          </a:p>
          <a:p>
            <a:pPr algn="l" marL="0" indent="0" lvl="0">
              <a:lnSpc>
                <a:spcPts val="5201"/>
              </a:lnSpc>
              <a:spcBef>
                <a:spcPct val="0"/>
              </a:spcBef>
            </a:pPr>
            <a:r>
              <a:rPr lang="en-US" b="true" sz="4161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k starej chatrči, ktorá vyzerala veľmi _________. Keď vstúpili dovnútra, našli tam starú truhlicu, ktorá bola _________ pavučinami. Ju si spomenul, že má pri sebe starý kľúč, ktorý našiel pred časom, keď hľadal stratenú _________. Odomkli truhlicu a vo vnútri našli žiarivý poklad plný zlatých _________! Mali veľkú radosť, že sa im podarilo poklad _________, a rozhodli sa, že každý deň _________ jednu _________ niekomu, kto ju potrebuje. Odvtedy sa Ju a Pí preslávili ako odvážni _________, ktorí si vedia poradiť s každým _________!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1 Semi-Bold"/>
                  <a:ea typeface="Darker Grotesque 1 Semi-Bold"/>
                  <a:cs typeface="Darker Grotesque 1 Semi-Bold"/>
                  <a:sym typeface="Darker Grotesque 1 Semi-Bold"/>
                </a:rPr>
                <a:t>03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1 Semi-Bold"/>
                  <a:ea typeface="Darker Grotesque 1 Semi-Bold"/>
                  <a:cs typeface="Darker Grotesque 1 Semi-Bold"/>
                  <a:sym typeface="Darker Grotesque 1 Semi-Bold"/>
                </a:rPr>
                <a:t>04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6068123" y="5755550"/>
            <a:ext cx="5656236" cy="3365460"/>
          </a:xfrm>
          <a:custGeom>
            <a:avLst/>
            <a:gdLst/>
            <a:ahLst/>
            <a:cxnLst/>
            <a:rect r="r" b="b" t="t" l="l"/>
            <a:pathLst>
              <a:path h="3365460" w="5656236">
                <a:moveTo>
                  <a:pt x="0" y="0"/>
                </a:moveTo>
                <a:lnTo>
                  <a:pt x="5656236" y="0"/>
                </a:lnTo>
                <a:lnTo>
                  <a:pt x="5656236" y="3365460"/>
                </a:lnTo>
                <a:lnTo>
                  <a:pt x="0" y="33654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626016" y="1719765"/>
            <a:ext cx="3073869" cy="2739473"/>
          </a:xfrm>
          <a:custGeom>
            <a:avLst/>
            <a:gdLst/>
            <a:ahLst/>
            <a:cxnLst/>
            <a:rect r="r" b="b" t="t" l="l"/>
            <a:pathLst>
              <a:path h="2739473" w="3073869">
                <a:moveTo>
                  <a:pt x="0" y="0"/>
                </a:moveTo>
                <a:lnTo>
                  <a:pt x="3073868" y="0"/>
                </a:lnTo>
                <a:lnTo>
                  <a:pt x="3073868" y="2739473"/>
                </a:lnTo>
                <a:lnTo>
                  <a:pt x="0" y="27394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517046" y="1028700"/>
            <a:ext cx="2905077" cy="3077697"/>
          </a:xfrm>
          <a:custGeom>
            <a:avLst/>
            <a:gdLst/>
            <a:ahLst/>
            <a:cxnLst/>
            <a:rect r="r" b="b" t="t" l="l"/>
            <a:pathLst>
              <a:path h="3077697" w="2905077">
                <a:moveTo>
                  <a:pt x="0" y="0"/>
                </a:moveTo>
                <a:lnTo>
                  <a:pt x="2905077" y="0"/>
                </a:lnTo>
                <a:lnTo>
                  <a:pt x="2905077" y="3077697"/>
                </a:lnTo>
                <a:lnTo>
                  <a:pt x="0" y="30776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178060" y="1817924"/>
            <a:ext cx="3651503" cy="2543155"/>
          </a:xfrm>
          <a:custGeom>
            <a:avLst/>
            <a:gdLst/>
            <a:ahLst/>
            <a:cxnLst/>
            <a:rect r="r" b="b" t="t" l="l"/>
            <a:pathLst>
              <a:path h="2543155" w="3651503">
                <a:moveTo>
                  <a:pt x="0" y="0"/>
                </a:moveTo>
                <a:lnTo>
                  <a:pt x="3651504" y="0"/>
                </a:lnTo>
                <a:lnTo>
                  <a:pt x="3651504" y="2543155"/>
                </a:lnTo>
                <a:lnTo>
                  <a:pt x="0" y="25431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505878" y="6193745"/>
            <a:ext cx="3261991" cy="2489070"/>
          </a:xfrm>
          <a:custGeom>
            <a:avLst/>
            <a:gdLst/>
            <a:ahLst/>
            <a:cxnLst/>
            <a:rect r="r" b="b" t="t" l="l"/>
            <a:pathLst>
              <a:path h="2489070" w="3261991">
                <a:moveTo>
                  <a:pt x="0" y="0"/>
                </a:moveTo>
                <a:lnTo>
                  <a:pt x="3261991" y="0"/>
                </a:lnTo>
                <a:lnTo>
                  <a:pt x="3261991" y="2489069"/>
                </a:lnTo>
                <a:lnTo>
                  <a:pt x="0" y="248906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412813" y="6475455"/>
            <a:ext cx="3748880" cy="2414058"/>
            <a:chOff x="0" y="0"/>
            <a:chExt cx="4998507" cy="3218744"/>
          </a:xfrm>
        </p:grpSpPr>
        <p:sp>
          <p:nvSpPr>
            <p:cNvPr name="Freeform 12" id="12"/>
            <p:cNvSpPr/>
            <p:nvPr/>
          </p:nvSpPr>
          <p:spPr>
            <a:xfrm flipH="false" flipV="false" rot="-10800000">
              <a:off x="4104905" y="440091"/>
              <a:ext cx="893602" cy="843675"/>
            </a:xfrm>
            <a:custGeom>
              <a:avLst/>
              <a:gdLst/>
              <a:ahLst/>
              <a:cxnLst/>
              <a:rect r="r" b="b" t="t" l="l"/>
              <a:pathLst>
                <a:path h="843675" w="893602">
                  <a:moveTo>
                    <a:pt x="0" y="0"/>
                  </a:moveTo>
                  <a:lnTo>
                    <a:pt x="893602" y="0"/>
                  </a:lnTo>
                  <a:lnTo>
                    <a:pt x="893602" y="843676"/>
                  </a:lnTo>
                  <a:lnTo>
                    <a:pt x="0" y="8436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-386718" b="-293369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true" flipV="false" rot="0">
              <a:off x="0" y="0"/>
              <a:ext cx="4007443" cy="3218744"/>
            </a:xfrm>
            <a:custGeom>
              <a:avLst/>
              <a:gdLst/>
              <a:ahLst/>
              <a:cxnLst/>
              <a:rect r="r" b="b" t="t" l="l"/>
              <a:pathLst>
                <a:path h="3218744" w="4007443">
                  <a:moveTo>
                    <a:pt x="4007443" y="0"/>
                  </a:moveTo>
                  <a:lnTo>
                    <a:pt x="0" y="0"/>
                  </a:lnTo>
                  <a:lnTo>
                    <a:pt x="0" y="3218744"/>
                  </a:lnTo>
                  <a:lnTo>
                    <a:pt x="4007443" y="3218744"/>
                  </a:lnTo>
                  <a:lnTo>
                    <a:pt x="4007443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4476690" y="4566648"/>
            <a:ext cx="1370004" cy="837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392"/>
              </a:lnSpc>
              <a:spcBef>
                <a:spcPct val="0"/>
              </a:spcBef>
            </a:pPr>
            <a:r>
              <a:rPr lang="en-US" sz="6146" strike="noStrike" u="none">
                <a:solidFill>
                  <a:srgbClr val="FFFFFF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karOl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659527" y="5698334"/>
            <a:ext cx="1318426" cy="777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782"/>
              </a:lnSpc>
              <a:spcBef>
                <a:spcPct val="0"/>
              </a:spcBef>
            </a:pPr>
            <a:r>
              <a:rPr lang="en-US" sz="5560" strike="noStrike" u="none">
                <a:solidFill>
                  <a:srgbClr val="FFFFFF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mačka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144000" y="3156177"/>
            <a:ext cx="3303240" cy="682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5173"/>
              </a:lnSpc>
              <a:spcBef>
                <a:spcPct val="0"/>
              </a:spcBef>
            </a:pPr>
            <a:r>
              <a:rPr lang="en-US" sz="4974" strike="noStrike" u="none">
                <a:solidFill>
                  <a:srgbClr val="FFFFFF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internetovÝ mém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4648387" y="4525913"/>
            <a:ext cx="2610913" cy="688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73"/>
              </a:lnSpc>
              <a:spcBef>
                <a:spcPct val="0"/>
              </a:spcBef>
            </a:pPr>
            <a:r>
              <a:rPr lang="en-US" sz="4974" strike="noStrike" u="none">
                <a:solidFill>
                  <a:srgbClr val="FFFFFF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pletací stroj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730134" y="5698334"/>
            <a:ext cx="1551488" cy="688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73"/>
              </a:lnSpc>
              <a:spcBef>
                <a:spcPct val="0"/>
              </a:spcBef>
            </a:pPr>
            <a:r>
              <a:rPr lang="en-US" sz="4974" strike="noStrike" u="none">
                <a:solidFill>
                  <a:srgbClr val="FFFFFF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YouTube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1 Semi-Bold"/>
                  <a:ea typeface="Darker Grotesque 1 Semi-Bold"/>
                  <a:cs typeface="Darker Grotesque 1 Semi-Bold"/>
                  <a:sym typeface="Darker Grotesque 1 Semi-Bold"/>
                </a:rPr>
                <a:t>05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3705164" y="1291444"/>
            <a:ext cx="3654731" cy="2937827"/>
          </a:xfrm>
          <a:custGeom>
            <a:avLst/>
            <a:gdLst/>
            <a:ahLst/>
            <a:cxnLst/>
            <a:rect r="r" b="b" t="t" l="l"/>
            <a:pathLst>
              <a:path h="2937827" w="3654731">
                <a:moveTo>
                  <a:pt x="0" y="0"/>
                </a:moveTo>
                <a:lnTo>
                  <a:pt x="3654732" y="0"/>
                </a:lnTo>
                <a:lnTo>
                  <a:pt x="3654732" y="2937828"/>
                </a:lnTo>
                <a:lnTo>
                  <a:pt x="0" y="29378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251468" y="4616368"/>
            <a:ext cx="5785063" cy="5015432"/>
          </a:xfrm>
          <a:custGeom>
            <a:avLst/>
            <a:gdLst/>
            <a:ahLst/>
            <a:cxnLst/>
            <a:rect r="r" b="b" t="t" l="l"/>
            <a:pathLst>
              <a:path h="5015432" w="5785063">
                <a:moveTo>
                  <a:pt x="0" y="0"/>
                </a:moveTo>
                <a:lnTo>
                  <a:pt x="5785064" y="0"/>
                </a:lnTo>
                <a:lnTo>
                  <a:pt x="5785064" y="5015432"/>
                </a:lnTo>
                <a:lnTo>
                  <a:pt x="0" y="50154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1075725">
            <a:off x="1225226" y="4746386"/>
            <a:ext cx="4689317" cy="3615294"/>
          </a:xfrm>
          <a:custGeom>
            <a:avLst/>
            <a:gdLst/>
            <a:ahLst/>
            <a:cxnLst/>
            <a:rect r="r" b="b" t="t" l="l"/>
            <a:pathLst>
              <a:path h="3615294" w="4689317">
                <a:moveTo>
                  <a:pt x="0" y="0"/>
                </a:moveTo>
                <a:lnTo>
                  <a:pt x="4689318" y="0"/>
                </a:lnTo>
                <a:lnTo>
                  <a:pt x="4689318" y="3615294"/>
                </a:lnTo>
                <a:lnTo>
                  <a:pt x="0" y="36152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594877" y="1351541"/>
            <a:ext cx="2632455" cy="2604869"/>
          </a:xfrm>
          <a:custGeom>
            <a:avLst/>
            <a:gdLst/>
            <a:ahLst/>
            <a:cxnLst/>
            <a:rect r="r" b="b" t="t" l="l"/>
            <a:pathLst>
              <a:path h="2604869" w="2632455">
                <a:moveTo>
                  <a:pt x="0" y="0"/>
                </a:moveTo>
                <a:lnTo>
                  <a:pt x="2632454" y="0"/>
                </a:lnTo>
                <a:lnTo>
                  <a:pt x="2632454" y="2604869"/>
                </a:lnTo>
                <a:lnTo>
                  <a:pt x="0" y="26048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340523" y="4448334"/>
            <a:ext cx="3422691" cy="3189733"/>
          </a:xfrm>
          <a:custGeom>
            <a:avLst/>
            <a:gdLst/>
            <a:ahLst/>
            <a:cxnLst/>
            <a:rect r="r" b="b" t="t" l="l"/>
            <a:pathLst>
              <a:path h="3189733" w="3422691">
                <a:moveTo>
                  <a:pt x="0" y="0"/>
                </a:moveTo>
                <a:lnTo>
                  <a:pt x="3422691" y="0"/>
                </a:lnTo>
                <a:lnTo>
                  <a:pt x="3422691" y="3189732"/>
                </a:lnTo>
                <a:lnTo>
                  <a:pt x="0" y="31897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444101" y="7943894"/>
            <a:ext cx="605159" cy="9212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901"/>
              </a:lnSpc>
              <a:spcBef>
                <a:spcPct val="0"/>
              </a:spcBef>
            </a:pPr>
            <a:r>
              <a:rPr lang="en-US" sz="6636">
                <a:solidFill>
                  <a:srgbClr val="FFFFFF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Ju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144034" y="2433573"/>
            <a:ext cx="2307660" cy="720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393"/>
              </a:lnSpc>
              <a:spcBef>
                <a:spcPct val="0"/>
              </a:spcBef>
            </a:pPr>
            <a:r>
              <a:rPr lang="en-US" sz="5185" strike="noStrike" u="none">
                <a:solidFill>
                  <a:srgbClr val="FFFFFF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kalkulačka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3679960" y="7924844"/>
            <a:ext cx="3579340" cy="720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393"/>
              </a:lnSpc>
              <a:spcBef>
                <a:spcPct val="0"/>
              </a:spcBef>
            </a:pPr>
            <a:r>
              <a:rPr lang="en-US" sz="5185" strike="noStrike" u="none">
                <a:solidFill>
                  <a:srgbClr val="FFFFFF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obvody v počítači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323211" y="1836172"/>
            <a:ext cx="1504646" cy="817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26"/>
              </a:lnSpc>
              <a:spcBef>
                <a:spcPct val="0"/>
              </a:spcBef>
            </a:pPr>
            <a:r>
              <a:rPr lang="en-US" sz="5891" strike="noStrike" u="none">
                <a:solidFill>
                  <a:srgbClr val="FFFFFF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sveter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2100971">
            <a:off x="6597570" y="3734696"/>
            <a:ext cx="793281" cy="719165"/>
          </a:xfrm>
          <a:custGeom>
            <a:avLst/>
            <a:gdLst/>
            <a:ahLst/>
            <a:cxnLst/>
            <a:rect r="r" b="b" t="t" l="l"/>
            <a:pathLst>
              <a:path h="719165" w="793281">
                <a:moveTo>
                  <a:pt x="0" y="0"/>
                </a:moveTo>
                <a:lnTo>
                  <a:pt x="793281" y="0"/>
                </a:lnTo>
                <a:lnTo>
                  <a:pt x="793281" y="719165"/>
                </a:lnTo>
                <a:lnTo>
                  <a:pt x="0" y="71916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360303" t="-253626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7362946">
            <a:off x="10942432" y="3677776"/>
            <a:ext cx="1024737" cy="928996"/>
          </a:xfrm>
          <a:custGeom>
            <a:avLst/>
            <a:gdLst/>
            <a:ahLst/>
            <a:cxnLst/>
            <a:rect r="r" b="b" t="t" l="l"/>
            <a:pathLst>
              <a:path h="928996" w="1024737">
                <a:moveTo>
                  <a:pt x="0" y="0"/>
                </a:moveTo>
                <a:lnTo>
                  <a:pt x="1024737" y="0"/>
                </a:lnTo>
                <a:lnTo>
                  <a:pt x="1024737" y="928995"/>
                </a:lnTo>
                <a:lnTo>
                  <a:pt x="0" y="92899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360303" t="-253626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10116472">
            <a:off x="12292887" y="6058118"/>
            <a:ext cx="951573" cy="862667"/>
          </a:xfrm>
          <a:custGeom>
            <a:avLst/>
            <a:gdLst/>
            <a:ahLst/>
            <a:cxnLst/>
            <a:rect r="r" b="b" t="t" l="l"/>
            <a:pathLst>
              <a:path h="862667" w="951573">
                <a:moveTo>
                  <a:pt x="0" y="0"/>
                </a:moveTo>
                <a:lnTo>
                  <a:pt x="951573" y="0"/>
                </a:lnTo>
                <a:lnTo>
                  <a:pt x="951573" y="862667"/>
                </a:lnTo>
                <a:lnTo>
                  <a:pt x="0" y="86266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360303" t="-253626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256451" y="3328398"/>
            <a:ext cx="3777252" cy="3777252"/>
          </a:xfrm>
          <a:custGeom>
            <a:avLst/>
            <a:gdLst/>
            <a:ahLst/>
            <a:cxnLst/>
            <a:rect r="r" b="b" t="t" l="l"/>
            <a:pathLst>
              <a:path h="3777252" w="3777252">
                <a:moveTo>
                  <a:pt x="0" y="0"/>
                </a:moveTo>
                <a:lnTo>
                  <a:pt x="3777252" y="0"/>
                </a:lnTo>
                <a:lnTo>
                  <a:pt x="3777252" y="3777252"/>
                </a:lnTo>
                <a:lnTo>
                  <a:pt x="0" y="37772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w="19050" cap="sq">
            <a:solidFill>
              <a:srgbClr val="D35773"/>
            </a:solidFill>
            <a:prstDash val="lgDash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4819786" y="7491687"/>
            <a:ext cx="2555207" cy="2114264"/>
          </a:xfrm>
          <a:custGeom>
            <a:avLst/>
            <a:gdLst/>
            <a:ahLst/>
            <a:cxnLst/>
            <a:rect r="r" b="b" t="t" l="l"/>
            <a:pathLst>
              <a:path h="2114264" w="2555207">
                <a:moveTo>
                  <a:pt x="0" y="0"/>
                </a:moveTo>
                <a:lnTo>
                  <a:pt x="2555207" y="0"/>
                </a:lnTo>
                <a:lnTo>
                  <a:pt x="2555207" y="2114264"/>
                </a:lnTo>
                <a:lnTo>
                  <a:pt x="0" y="21142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754069" y="1866845"/>
            <a:ext cx="2782014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343"/>
              </a:lnSpc>
              <a:spcBef>
                <a:spcPct val="0"/>
              </a:spcBef>
            </a:pPr>
            <a:r>
              <a:rPr lang="en-US" sz="6119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vesmír slov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332738" y="7513801"/>
            <a:ext cx="7624678" cy="1119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37"/>
              </a:lnSpc>
              <a:spcBef>
                <a:spcPct val="0"/>
              </a:spcBef>
            </a:pPr>
            <a:r>
              <a:rPr lang="en-US" sz="4337" strike="noStrike" u="sng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  <a:hlinkClick r:id="rId6" tooltip="https://projector.tensorflow.org"/>
              </a:rPr>
              <a:t>Znázornenie – ako si jazykový model predstavuje náš jazyk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1 Semi-Bold"/>
                  <a:ea typeface="Darker Grotesque 1 Semi-Bold"/>
                  <a:cs typeface="Darker Grotesque 1 Semi-Bold"/>
                  <a:sym typeface="Darker Grotesque 1 Semi-Bold"/>
                </a:rPr>
                <a:t>06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1 Semi-Bold"/>
                  <a:ea typeface="Darker Grotesque 1 Semi-Bold"/>
                  <a:cs typeface="Darker Grotesque 1 Semi-Bold"/>
                  <a:sym typeface="Darker Grotesque 1 Semi-Bold"/>
                </a:rPr>
                <a:t>07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3248626" y="1116479"/>
            <a:ext cx="1686194" cy="1720961"/>
          </a:xfrm>
          <a:custGeom>
            <a:avLst/>
            <a:gdLst/>
            <a:ahLst/>
            <a:cxnLst/>
            <a:rect r="r" b="b" t="t" l="l"/>
            <a:pathLst>
              <a:path h="1720961" w="1686194">
                <a:moveTo>
                  <a:pt x="0" y="0"/>
                </a:moveTo>
                <a:lnTo>
                  <a:pt x="1686194" y="0"/>
                </a:lnTo>
                <a:lnTo>
                  <a:pt x="1686194" y="1720962"/>
                </a:lnTo>
                <a:lnTo>
                  <a:pt x="0" y="17209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94535" y="6969605"/>
            <a:ext cx="2275507" cy="1242858"/>
          </a:xfrm>
          <a:custGeom>
            <a:avLst/>
            <a:gdLst/>
            <a:ahLst/>
            <a:cxnLst/>
            <a:rect r="r" b="b" t="t" l="l"/>
            <a:pathLst>
              <a:path h="1242858" w="2275507">
                <a:moveTo>
                  <a:pt x="0" y="0"/>
                </a:moveTo>
                <a:lnTo>
                  <a:pt x="2275507" y="0"/>
                </a:lnTo>
                <a:lnTo>
                  <a:pt x="2275507" y="1242858"/>
                </a:lnTo>
                <a:lnTo>
                  <a:pt x="0" y="12428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274928" y="7933560"/>
            <a:ext cx="1229517" cy="1238879"/>
          </a:xfrm>
          <a:custGeom>
            <a:avLst/>
            <a:gdLst/>
            <a:ahLst/>
            <a:cxnLst/>
            <a:rect r="r" b="b" t="t" l="l"/>
            <a:pathLst>
              <a:path h="1238879" w="1229517">
                <a:moveTo>
                  <a:pt x="0" y="0"/>
                </a:moveTo>
                <a:lnTo>
                  <a:pt x="1229517" y="0"/>
                </a:lnTo>
                <a:lnTo>
                  <a:pt x="1229517" y="1238879"/>
                </a:lnTo>
                <a:lnTo>
                  <a:pt x="0" y="12388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77984" y="3602665"/>
            <a:ext cx="1460173" cy="1886416"/>
          </a:xfrm>
          <a:custGeom>
            <a:avLst/>
            <a:gdLst/>
            <a:ahLst/>
            <a:cxnLst/>
            <a:rect r="r" b="b" t="t" l="l"/>
            <a:pathLst>
              <a:path h="1886416" w="1460173">
                <a:moveTo>
                  <a:pt x="0" y="0"/>
                </a:moveTo>
                <a:lnTo>
                  <a:pt x="1460172" y="0"/>
                </a:lnTo>
                <a:lnTo>
                  <a:pt x="1460172" y="1886417"/>
                </a:lnTo>
                <a:lnTo>
                  <a:pt x="0" y="18864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581852" y="7286922"/>
            <a:ext cx="3017731" cy="786098"/>
          </a:xfrm>
          <a:custGeom>
            <a:avLst/>
            <a:gdLst/>
            <a:ahLst/>
            <a:cxnLst/>
            <a:rect r="r" b="b" t="t" l="l"/>
            <a:pathLst>
              <a:path h="786098" w="3017731">
                <a:moveTo>
                  <a:pt x="0" y="0"/>
                </a:moveTo>
                <a:lnTo>
                  <a:pt x="3017731" y="0"/>
                </a:lnTo>
                <a:lnTo>
                  <a:pt x="3017731" y="786097"/>
                </a:lnTo>
                <a:lnTo>
                  <a:pt x="0" y="7860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768690" y="1070780"/>
            <a:ext cx="3370559" cy="1151135"/>
          </a:xfrm>
          <a:custGeom>
            <a:avLst/>
            <a:gdLst/>
            <a:ahLst/>
            <a:cxnLst/>
            <a:rect r="r" b="b" t="t" l="l"/>
            <a:pathLst>
              <a:path h="1151135" w="3370559">
                <a:moveTo>
                  <a:pt x="0" y="0"/>
                </a:moveTo>
                <a:lnTo>
                  <a:pt x="3370559" y="0"/>
                </a:lnTo>
                <a:lnTo>
                  <a:pt x="3370559" y="1151136"/>
                </a:lnTo>
                <a:lnTo>
                  <a:pt x="0" y="115113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857752" y="8129851"/>
            <a:ext cx="2501482" cy="1274641"/>
          </a:xfrm>
          <a:custGeom>
            <a:avLst/>
            <a:gdLst/>
            <a:ahLst/>
            <a:cxnLst/>
            <a:rect r="r" b="b" t="t" l="l"/>
            <a:pathLst>
              <a:path h="1274641" w="2501482">
                <a:moveTo>
                  <a:pt x="0" y="0"/>
                </a:moveTo>
                <a:lnTo>
                  <a:pt x="2501482" y="0"/>
                </a:lnTo>
                <a:lnTo>
                  <a:pt x="2501482" y="1274640"/>
                </a:lnTo>
                <a:lnTo>
                  <a:pt x="0" y="127464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559632" y="3393319"/>
            <a:ext cx="3794918" cy="1515146"/>
          </a:xfrm>
          <a:custGeom>
            <a:avLst/>
            <a:gdLst/>
            <a:ahLst/>
            <a:cxnLst/>
            <a:rect r="r" b="b" t="t" l="l"/>
            <a:pathLst>
              <a:path h="1515146" w="3794918">
                <a:moveTo>
                  <a:pt x="0" y="0"/>
                </a:moveTo>
                <a:lnTo>
                  <a:pt x="3794918" y="0"/>
                </a:lnTo>
                <a:lnTo>
                  <a:pt x="3794918" y="1515146"/>
                </a:lnTo>
                <a:lnTo>
                  <a:pt x="0" y="151514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769598" y="3053580"/>
            <a:ext cx="4615455" cy="3707094"/>
          </a:xfrm>
          <a:custGeom>
            <a:avLst/>
            <a:gdLst/>
            <a:ahLst/>
            <a:cxnLst/>
            <a:rect r="r" b="b" t="t" l="l"/>
            <a:pathLst>
              <a:path h="3707094" w="4615455">
                <a:moveTo>
                  <a:pt x="0" y="0"/>
                </a:moveTo>
                <a:lnTo>
                  <a:pt x="4615454" y="0"/>
                </a:lnTo>
                <a:lnTo>
                  <a:pt x="4615454" y="3707094"/>
                </a:lnTo>
                <a:lnTo>
                  <a:pt x="0" y="37070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5204388" y="493925"/>
            <a:ext cx="953232" cy="953232"/>
            <a:chOff x="0" y="0"/>
            <a:chExt cx="1270976" cy="1270976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0"/>
              <a:ext cx="1270976" cy="1270976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B4B49"/>
              </a:solidFill>
              <a:ln w="28575" cap="sq">
                <a:solidFill>
                  <a:srgbClr val="FFFFFF"/>
                </a:solidFill>
                <a:prstDash val="lgDash"/>
                <a:miter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080"/>
                  </a:lnSpc>
                </a:pPr>
              </a:p>
            </p:txBody>
          </p:sp>
        </p:grpSp>
        <p:sp>
          <p:nvSpPr>
            <p:cNvPr name="TextBox 19" id="19"/>
            <p:cNvSpPr txBox="true"/>
            <p:nvPr/>
          </p:nvSpPr>
          <p:spPr>
            <a:xfrm rot="0">
              <a:off x="153945" y="159174"/>
              <a:ext cx="946082" cy="10816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931"/>
                </a:lnSpc>
                <a:spcBef>
                  <a:spcPct val="0"/>
                </a:spcBef>
              </a:pPr>
              <a:r>
                <a:rPr lang="en-US" sz="5703" spc="-387" strike="noStrike" u="none">
                  <a:solidFill>
                    <a:srgbClr val="FFFFFF"/>
                  </a:solidFill>
                  <a:latin typeface="Goodlife W00 Sans"/>
                  <a:ea typeface="Goodlife W00 Sans"/>
                  <a:cs typeface="Goodlife W00 Sans"/>
                  <a:sym typeface="Goodlife W00 Sans"/>
                </a:rPr>
                <a:t>7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2772010" y="3729780"/>
            <a:ext cx="953232" cy="953232"/>
            <a:chOff x="0" y="0"/>
            <a:chExt cx="1270976" cy="1270976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0" y="0"/>
              <a:ext cx="1270976" cy="1270976"/>
              <a:chOff x="0" y="0"/>
              <a:chExt cx="812800" cy="8128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B4B49"/>
              </a:solidFill>
              <a:ln w="28575" cap="sq">
                <a:solidFill>
                  <a:srgbClr val="FFFFFF"/>
                </a:solidFill>
                <a:prstDash val="lgDash"/>
                <a:miter/>
              </a:ln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080"/>
                  </a:lnSpc>
                </a:pPr>
              </a:p>
            </p:txBody>
          </p:sp>
        </p:grpSp>
        <p:sp>
          <p:nvSpPr>
            <p:cNvPr name="TextBox 24" id="24"/>
            <p:cNvSpPr txBox="true"/>
            <p:nvPr/>
          </p:nvSpPr>
          <p:spPr>
            <a:xfrm rot="0">
              <a:off x="153945" y="159174"/>
              <a:ext cx="946082" cy="10816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931"/>
                </a:lnSpc>
                <a:spcBef>
                  <a:spcPct val="0"/>
                </a:spcBef>
              </a:pPr>
              <a:r>
                <a:rPr lang="en-US" sz="5703" spc="-387" strike="noStrike" u="none">
                  <a:solidFill>
                    <a:srgbClr val="FFFFFF"/>
                  </a:solidFill>
                  <a:latin typeface="Goodlife W00 Sans"/>
                  <a:ea typeface="Goodlife W00 Sans"/>
                  <a:cs typeface="Goodlife W00 Sans"/>
                  <a:sym typeface="Goodlife W00 Sans"/>
                </a:rPr>
                <a:t>8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3659022" y="6225901"/>
            <a:ext cx="953232" cy="953232"/>
            <a:chOff x="0" y="0"/>
            <a:chExt cx="1270976" cy="1270976"/>
          </a:xfrm>
        </p:grpSpPr>
        <p:grpSp>
          <p:nvGrpSpPr>
            <p:cNvPr name="Group 26" id="26"/>
            <p:cNvGrpSpPr/>
            <p:nvPr/>
          </p:nvGrpSpPr>
          <p:grpSpPr>
            <a:xfrm rot="0">
              <a:off x="0" y="0"/>
              <a:ext cx="1270976" cy="1270976"/>
              <a:chOff x="0" y="0"/>
              <a:chExt cx="812800" cy="812800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B4B49"/>
              </a:solidFill>
              <a:ln w="28575" cap="sq">
                <a:solidFill>
                  <a:srgbClr val="FFFFFF"/>
                </a:solidFill>
                <a:prstDash val="lgDash"/>
                <a:miter/>
              </a:ln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080"/>
                  </a:lnSpc>
                </a:pPr>
              </a:p>
            </p:txBody>
          </p:sp>
        </p:grpSp>
        <p:sp>
          <p:nvSpPr>
            <p:cNvPr name="TextBox 29" id="29"/>
            <p:cNvSpPr txBox="true"/>
            <p:nvPr/>
          </p:nvSpPr>
          <p:spPr>
            <a:xfrm rot="0">
              <a:off x="153945" y="159174"/>
              <a:ext cx="946082" cy="10816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931"/>
                </a:lnSpc>
                <a:spcBef>
                  <a:spcPct val="0"/>
                </a:spcBef>
              </a:pPr>
              <a:r>
                <a:rPr lang="en-US" sz="5703" spc="-387" strike="noStrike" u="none">
                  <a:solidFill>
                    <a:srgbClr val="FFFFFF"/>
                  </a:solidFill>
                  <a:latin typeface="Goodlife W00 Sans"/>
                  <a:ea typeface="Goodlife W00 Sans"/>
                  <a:cs typeface="Goodlife W00 Sans"/>
                  <a:sym typeface="Goodlife W00 Sans"/>
                </a:rPr>
                <a:t>9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7652815" y="8329740"/>
            <a:ext cx="953232" cy="953232"/>
            <a:chOff x="0" y="0"/>
            <a:chExt cx="1270976" cy="1270976"/>
          </a:xfrm>
        </p:grpSpPr>
        <p:grpSp>
          <p:nvGrpSpPr>
            <p:cNvPr name="Group 31" id="31"/>
            <p:cNvGrpSpPr/>
            <p:nvPr/>
          </p:nvGrpSpPr>
          <p:grpSpPr>
            <a:xfrm rot="0">
              <a:off x="0" y="0"/>
              <a:ext cx="1270976" cy="1270976"/>
              <a:chOff x="0" y="0"/>
              <a:chExt cx="812800" cy="81280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B4B49"/>
              </a:solidFill>
              <a:ln w="28575" cap="sq">
                <a:solidFill>
                  <a:srgbClr val="FFFFFF"/>
                </a:solidFill>
                <a:prstDash val="lgDash"/>
                <a:miter/>
              </a:ln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080"/>
                  </a:lnSpc>
                </a:pPr>
              </a:p>
            </p:txBody>
          </p:sp>
        </p:grpSp>
        <p:sp>
          <p:nvSpPr>
            <p:cNvPr name="TextBox 34" id="34"/>
            <p:cNvSpPr txBox="true"/>
            <p:nvPr/>
          </p:nvSpPr>
          <p:spPr>
            <a:xfrm rot="0">
              <a:off x="153945" y="159174"/>
              <a:ext cx="946082" cy="10816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931"/>
                </a:lnSpc>
                <a:spcBef>
                  <a:spcPct val="0"/>
                </a:spcBef>
              </a:pPr>
              <a:r>
                <a:rPr lang="en-US" sz="5703" spc="-387" strike="noStrike" u="none">
                  <a:solidFill>
                    <a:srgbClr val="FFFFFF"/>
                  </a:solidFill>
                  <a:latin typeface="Goodlife W00 Sans"/>
                  <a:ea typeface="Goodlife W00 Sans"/>
                  <a:cs typeface="Goodlife W00 Sans"/>
                  <a:sym typeface="Goodlife W00 Sans"/>
                </a:rPr>
                <a:t>4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1108493" y="7203355"/>
            <a:ext cx="953232" cy="953232"/>
            <a:chOff x="0" y="0"/>
            <a:chExt cx="1270976" cy="1270976"/>
          </a:xfrm>
        </p:grpSpPr>
        <p:grpSp>
          <p:nvGrpSpPr>
            <p:cNvPr name="Group 36" id="36"/>
            <p:cNvGrpSpPr/>
            <p:nvPr/>
          </p:nvGrpSpPr>
          <p:grpSpPr>
            <a:xfrm rot="0">
              <a:off x="0" y="0"/>
              <a:ext cx="1270976" cy="1270976"/>
              <a:chOff x="0" y="0"/>
              <a:chExt cx="812800" cy="812800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B4B49"/>
              </a:solidFill>
              <a:ln w="28575" cap="sq">
                <a:solidFill>
                  <a:srgbClr val="FFFFFF"/>
                </a:solidFill>
                <a:prstDash val="lgDash"/>
                <a:miter/>
              </a:ln>
            </p:spPr>
          </p:sp>
          <p:sp>
            <p:nvSpPr>
              <p:cNvPr name="TextBox 38" id="38"/>
              <p:cNvSpPr txBox="true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080"/>
                  </a:lnSpc>
                </a:pPr>
              </a:p>
            </p:txBody>
          </p:sp>
        </p:grpSp>
        <p:sp>
          <p:nvSpPr>
            <p:cNvPr name="TextBox 39" id="39"/>
            <p:cNvSpPr txBox="true"/>
            <p:nvPr/>
          </p:nvSpPr>
          <p:spPr>
            <a:xfrm rot="0">
              <a:off x="153945" y="159174"/>
              <a:ext cx="946082" cy="10816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931"/>
                </a:lnSpc>
                <a:spcBef>
                  <a:spcPct val="0"/>
                </a:spcBef>
              </a:pPr>
              <a:r>
                <a:rPr lang="en-US" sz="5703" spc="-387" strike="noStrike" u="none">
                  <a:solidFill>
                    <a:srgbClr val="FFFFFF"/>
                  </a:solidFill>
                  <a:latin typeface="Goodlife W00 Sans"/>
                  <a:ea typeface="Goodlife W00 Sans"/>
                  <a:cs typeface="Goodlife W00 Sans"/>
                  <a:sym typeface="Goodlife W00 Sans"/>
                </a:rPr>
                <a:t>2</a:t>
              </a: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16046080" y="6492989"/>
            <a:ext cx="953232" cy="953232"/>
            <a:chOff x="0" y="0"/>
            <a:chExt cx="1270976" cy="1270976"/>
          </a:xfrm>
        </p:grpSpPr>
        <p:grpSp>
          <p:nvGrpSpPr>
            <p:cNvPr name="Group 41" id="41"/>
            <p:cNvGrpSpPr/>
            <p:nvPr/>
          </p:nvGrpSpPr>
          <p:grpSpPr>
            <a:xfrm rot="0">
              <a:off x="0" y="0"/>
              <a:ext cx="1270976" cy="1270976"/>
              <a:chOff x="0" y="0"/>
              <a:chExt cx="812800" cy="812800"/>
            </a:xfrm>
          </p:grpSpPr>
          <p:sp>
            <p:nvSpPr>
              <p:cNvPr name="Freeform 42" id="4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B4B49"/>
              </a:solidFill>
              <a:ln w="28575" cap="sq">
                <a:solidFill>
                  <a:srgbClr val="FFFFFF"/>
                </a:solidFill>
                <a:prstDash val="lgDash"/>
                <a:miter/>
              </a:ln>
            </p:spPr>
          </p:sp>
          <p:sp>
            <p:nvSpPr>
              <p:cNvPr name="TextBox 43" id="43"/>
              <p:cNvSpPr txBox="true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080"/>
                  </a:lnSpc>
                </a:pPr>
              </a:p>
            </p:txBody>
          </p:sp>
        </p:grpSp>
        <p:sp>
          <p:nvSpPr>
            <p:cNvPr name="TextBox 44" id="44"/>
            <p:cNvSpPr txBox="true"/>
            <p:nvPr/>
          </p:nvSpPr>
          <p:spPr>
            <a:xfrm rot="0">
              <a:off x="153945" y="159174"/>
              <a:ext cx="946082" cy="10816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931"/>
                </a:lnSpc>
                <a:spcBef>
                  <a:spcPct val="0"/>
                </a:spcBef>
              </a:pPr>
              <a:r>
                <a:rPr lang="en-US" sz="5703" spc="-387" strike="noStrike" u="none">
                  <a:solidFill>
                    <a:srgbClr val="FFFFFF"/>
                  </a:solidFill>
                  <a:latin typeface="Goodlife W00 Sans"/>
                  <a:ea typeface="Goodlife W00 Sans"/>
                  <a:cs typeface="Goodlife W00 Sans"/>
                  <a:sym typeface="Goodlife W00 Sans"/>
                </a:rPr>
                <a:t>5</a:t>
              </a: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13410402" y="4907127"/>
            <a:ext cx="953232" cy="953232"/>
            <a:chOff x="0" y="0"/>
            <a:chExt cx="1270976" cy="1270976"/>
          </a:xfrm>
        </p:grpSpPr>
        <p:grpSp>
          <p:nvGrpSpPr>
            <p:cNvPr name="Group 46" id="46"/>
            <p:cNvGrpSpPr/>
            <p:nvPr/>
          </p:nvGrpSpPr>
          <p:grpSpPr>
            <a:xfrm rot="0">
              <a:off x="0" y="0"/>
              <a:ext cx="1270976" cy="1270976"/>
              <a:chOff x="0" y="0"/>
              <a:chExt cx="812800" cy="812800"/>
            </a:xfrm>
          </p:grpSpPr>
          <p:sp>
            <p:nvSpPr>
              <p:cNvPr name="Freeform 47" id="4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B4B49"/>
              </a:solidFill>
              <a:ln w="28575" cap="sq">
                <a:solidFill>
                  <a:srgbClr val="FFFFFF"/>
                </a:solidFill>
                <a:prstDash val="lgDash"/>
                <a:miter/>
              </a:ln>
            </p:spPr>
          </p:sp>
          <p:sp>
            <p:nvSpPr>
              <p:cNvPr name="TextBox 48" id="48"/>
              <p:cNvSpPr txBox="true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080"/>
                  </a:lnSpc>
                </a:pPr>
              </a:p>
            </p:txBody>
          </p:sp>
        </p:grpSp>
        <p:sp>
          <p:nvSpPr>
            <p:cNvPr name="TextBox 49" id="49"/>
            <p:cNvSpPr txBox="true"/>
            <p:nvPr/>
          </p:nvSpPr>
          <p:spPr>
            <a:xfrm rot="0">
              <a:off x="153945" y="159174"/>
              <a:ext cx="946082" cy="10816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931"/>
                </a:lnSpc>
                <a:spcBef>
                  <a:spcPct val="0"/>
                </a:spcBef>
              </a:pPr>
              <a:r>
                <a:rPr lang="en-US" sz="5703" spc="-387" strike="noStrike" u="none">
                  <a:solidFill>
                    <a:srgbClr val="FFFFFF"/>
                  </a:solidFill>
                  <a:latin typeface="Goodlife W00 Sans"/>
                  <a:ea typeface="Goodlife W00 Sans"/>
                  <a:cs typeface="Goodlife W00 Sans"/>
                  <a:sym typeface="Goodlife W00 Sans"/>
                </a:rPr>
                <a:t>8</a:t>
              </a: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13410402" y="874925"/>
            <a:ext cx="953232" cy="953232"/>
            <a:chOff x="0" y="0"/>
            <a:chExt cx="1270976" cy="1270976"/>
          </a:xfrm>
        </p:grpSpPr>
        <p:grpSp>
          <p:nvGrpSpPr>
            <p:cNvPr name="Group 51" id="51"/>
            <p:cNvGrpSpPr/>
            <p:nvPr/>
          </p:nvGrpSpPr>
          <p:grpSpPr>
            <a:xfrm rot="0">
              <a:off x="0" y="0"/>
              <a:ext cx="1270976" cy="1270976"/>
              <a:chOff x="0" y="0"/>
              <a:chExt cx="812800" cy="812800"/>
            </a:xfrm>
          </p:grpSpPr>
          <p:sp>
            <p:nvSpPr>
              <p:cNvPr name="Freeform 52" id="5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B4B49"/>
              </a:solidFill>
              <a:ln w="28575" cap="sq">
                <a:solidFill>
                  <a:srgbClr val="FFFFFF"/>
                </a:solidFill>
                <a:prstDash val="lgDash"/>
                <a:miter/>
              </a:ln>
            </p:spPr>
          </p:sp>
          <p:sp>
            <p:nvSpPr>
              <p:cNvPr name="TextBox 53" id="53"/>
              <p:cNvSpPr txBox="true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080"/>
                  </a:lnSpc>
                </a:pPr>
              </a:p>
            </p:txBody>
          </p:sp>
        </p:grpSp>
        <p:sp>
          <p:nvSpPr>
            <p:cNvPr name="TextBox 54" id="54"/>
            <p:cNvSpPr txBox="true"/>
            <p:nvPr/>
          </p:nvSpPr>
          <p:spPr>
            <a:xfrm rot="0">
              <a:off x="153945" y="159174"/>
              <a:ext cx="946082" cy="10816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931"/>
                </a:lnSpc>
                <a:spcBef>
                  <a:spcPct val="0"/>
                </a:spcBef>
              </a:pPr>
              <a:r>
                <a:rPr lang="en-US" sz="5703" spc="-387" strike="noStrike" u="none">
                  <a:solidFill>
                    <a:srgbClr val="FFFFFF"/>
                  </a:solidFill>
                  <a:latin typeface="Goodlife W00 Sans"/>
                  <a:ea typeface="Goodlife W00 Sans"/>
                  <a:cs typeface="Goodlife W00 Sans"/>
                  <a:sym typeface="Goodlife W00 Sans"/>
                </a:rPr>
                <a:t>1</a:t>
              </a:r>
            </a:p>
          </p:txBody>
        </p:sp>
      </p:grpSp>
      <p:sp>
        <p:nvSpPr>
          <p:cNvPr name="Freeform 55" id="55"/>
          <p:cNvSpPr/>
          <p:nvPr/>
        </p:nvSpPr>
        <p:spPr>
          <a:xfrm flipH="false" flipV="false" rot="-1852078">
            <a:off x="10270037" y="2849964"/>
            <a:ext cx="1565516" cy="514663"/>
          </a:xfrm>
          <a:custGeom>
            <a:avLst/>
            <a:gdLst/>
            <a:ahLst/>
            <a:cxnLst/>
            <a:rect r="r" b="b" t="t" l="l"/>
            <a:pathLst>
              <a:path h="514663" w="1565516">
                <a:moveTo>
                  <a:pt x="0" y="0"/>
                </a:moveTo>
                <a:lnTo>
                  <a:pt x="1565516" y="0"/>
                </a:lnTo>
                <a:lnTo>
                  <a:pt x="1565516" y="514664"/>
                </a:lnTo>
                <a:lnTo>
                  <a:pt x="0" y="51466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6" id="56"/>
          <p:cNvSpPr/>
          <p:nvPr/>
        </p:nvSpPr>
        <p:spPr>
          <a:xfrm flipH="true" flipV="false" rot="1456033">
            <a:off x="5431316" y="3424245"/>
            <a:ext cx="1805818" cy="593663"/>
          </a:xfrm>
          <a:custGeom>
            <a:avLst/>
            <a:gdLst/>
            <a:ahLst/>
            <a:cxnLst/>
            <a:rect r="r" b="b" t="t" l="l"/>
            <a:pathLst>
              <a:path h="593663" w="1805818">
                <a:moveTo>
                  <a:pt x="1805818" y="0"/>
                </a:moveTo>
                <a:lnTo>
                  <a:pt x="0" y="0"/>
                </a:lnTo>
                <a:lnTo>
                  <a:pt x="0" y="593662"/>
                </a:lnTo>
                <a:lnTo>
                  <a:pt x="1805818" y="593662"/>
                </a:lnTo>
                <a:lnTo>
                  <a:pt x="1805818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7" id="57"/>
          <p:cNvSpPr/>
          <p:nvPr/>
        </p:nvSpPr>
        <p:spPr>
          <a:xfrm flipH="true" flipV="false" rot="-8802622">
            <a:off x="11158816" y="6672774"/>
            <a:ext cx="1805818" cy="593663"/>
          </a:xfrm>
          <a:custGeom>
            <a:avLst/>
            <a:gdLst/>
            <a:ahLst/>
            <a:cxnLst/>
            <a:rect r="r" b="b" t="t" l="l"/>
            <a:pathLst>
              <a:path h="593663" w="1805818">
                <a:moveTo>
                  <a:pt x="1805818" y="0"/>
                </a:moveTo>
                <a:lnTo>
                  <a:pt x="0" y="0"/>
                </a:lnTo>
                <a:lnTo>
                  <a:pt x="0" y="593662"/>
                </a:lnTo>
                <a:lnTo>
                  <a:pt x="1805818" y="593662"/>
                </a:lnTo>
                <a:lnTo>
                  <a:pt x="1805818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8" id="58"/>
          <p:cNvSpPr/>
          <p:nvPr/>
        </p:nvSpPr>
        <p:spPr>
          <a:xfrm flipH="false" flipV="false" rot="-9581228">
            <a:off x="11103615" y="5038802"/>
            <a:ext cx="1932483" cy="940475"/>
          </a:xfrm>
          <a:custGeom>
            <a:avLst/>
            <a:gdLst/>
            <a:ahLst/>
            <a:cxnLst/>
            <a:rect r="r" b="b" t="t" l="l"/>
            <a:pathLst>
              <a:path h="940475" w="1932483">
                <a:moveTo>
                  <a:pt x="0" y="0"/>
                </a:moveTo>
                <a:lnTo>
                  <a:pt x="1932483" y="0"/>
                </a:lnTo>
                <a:lnTo>
                  <a:pt x="1932483" y="940475"/>
                </a:lnTo>
                <a:lnTo>
                  <a:pt x="0" y="9404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9" id="59"/>
          <p:cNvSpPr/>
          <p:nvPr/>
        </p:nvSpPr>
        <p:spPr>
          <a:xfrm flipH="false" flipV="false" rot="8637977">
            <a:off x="5081295" y="6288508"/>
            <a:ext cx="1899967" cy="486075"/>
          </a:xfrm>
          <a:custGeom>
            <a:avLst/>
            <a:gdLst/>
            <a:ahLst/>
            <a:cxnLst/>
            <a:rect r="r" b="b" t="t" l="l"/>
            <a:pathLst>
              <a:path h="486075" w="1899967">
                <a:moveTo>
                  <a:pt x="0" y="0"/>
                </a:moveTo>
                <a:lnTo>
                  <a:pt x="1899967" y="0"/>
                </a:lnTo>
                <a:lnTo>
                  <a:pt x="1899967" y="486075"/>
                </a:lnTo>
                <a:lnTo>
                  <a:pt x="0" y="48607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0" id="60"/>
          <p:cNvSpPr/>
          <p:nvPr/>
        </p:nvSpPr>
        <p:spPr>
          <a:xfrm flipH="false" flipV="false" rot="5835082">
            <a:off x="5214202" y="3885808"/>
            <a:ext cx="349802" cy="2042637"/>
          </a:xfrm>
          <a:custGeom>
            <a:avLst/>
            <a:gdLst/>
            <a:ahLst/>
            <a:cxnLst/>
            <a:rect r="r" b="b" t="t" l="l"/>
            <a:pathLst>
              <a:path h="2042637" w="349802">
                <a:moveTo>
                  <a:pt x="0" y="0"/>
                </a:moveTo>
                <a:lnTo>
                  <a:pt x="349802" y="0"/>
                </a:lnTo>
                <a:lnTo>
                  <a:pt x="349802" y="2042637"/>
                </a:lnTo>
                <a:lnTo>
                  <a:pt x="0" y="204263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1" id="61"/>
          <p:cNvSpPr/>
          <p:nvPr/>
        </p:nvSpPr>
        <p:spPr>
          <a:xfrm flipH="false" flipV="false" rot="432238">
            <a:off x="8711849" y="6738137"/>
            <a:ext cx="292117" cy="1705794"/>
          </a:xfrm>
          <a:custGeom>
            <a:avLst/>
            <a:gdLst/>
            <a:ahLst/>
            <a:cxnLst/>
            <a:rect r="r" b="b" t="t" l="l"/>
            <a:pathLst>
              <a:path h="1705794" w="292117">
                <a:moveTo>
                  <a:pt x="0" y="0"/>
                </a:moveTo>
                <a:lnTo>
                  <a:pt x="292117" y="0"/>
                </a:lnTo>
                <a:lnTo>
                  <a:pt x="292117" y="1705794"/>
                </a:lnTo>
                <a:lnTo>
                  <a:pt x="0" y="170579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2" id="62"/>
          <p:cNvSpPr txBox="true"/>
          <p:nvPr/>
        </p:nvSpPr>
        <p:spPr>
          <a:xfrm rot="0">
            <a:off x="5309140" y="1724545"/>
            <a:ext cx="3800628" cy="1112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09"/>
              </a:lnSpc>
              <a:spcBef>
                <a:spcPct val="0"/>
              </a:spcBef>
            </a:pPr>
            <a:r>
              <a:rPr lang="en-US" sz="4143" strike="noStrike" u="none">
                <a:solidFill>
                  <a:srgbClr val="FFFFFF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Konzerva s mačacím žrádlom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2633406" y="4902930"/>
            <a:ext cx="1622085" cy="5861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08"/>
              </a:lnSpc>
              <a:spcBef>
                <a:spcPct val="0"/>
              </a:spcBef>
            </a:pPr>
            <a:r>
              <a:rPr lang="en-US" sz="4239" strike="noStrike" u="none">
                <a:solidFill>
                  <a:srgbClr val="FFFFFF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mlieko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3835404" y="7389887"/>
            <a:ext cx="1553698" cy="11022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22"/>
              </a:lnSpc>
              <a:spcBef>
                <a:spcPct val="0"/>
              </a:spcBef>
            </a:pPr>
            <a:r>
              <a:rPr lang="en-US" sz="4060" strike="noStrike" u="none">
                <a:solidFill>
                  <a:srgbClr val="FFFFFF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mačacie granule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7279347" y="7588031"/>
            <a:ext cx="1553698" cy="568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22"/>
              </a:lnSpc>
              <a:spcBef>
                <a:spcPct val="0"/>
              </a:spcBef>
            </a:pPr>
            <a:r>
              <a:rPr lang="en-US" sz="4060" strike="noStrike" u="none">
                <a:solidFill>
                  <a:srgbClr val="FFFFFF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loptička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11856704" y="8069275"/>
            <a:ext cx="1553698" cy="568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22"/>
              </a:lnSpc>
              <a:spcBef>
                <a:spcPct val="0"/>
              </a:spcBef>
            </a:pPr>
            <a:r>
              <a:rPr lang="en-US" sz="4060" strike="noStrike" u="none">
                <a:solidFill>
                  <a:srgbClr val="FFFFFF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egypt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14597268" y="6689782"/>
            <a:ext cx="1553698" cy="568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22"/>
              </a:lnSpc>
              <a:spcBef>
                <a:spcPct val="0"/>
              </a:spcBef>
            </a:pPr>
            <a:r>
              <a:rPr lang="en-US" sz="4060" strike="noStrike" u="none">
                <a:solidFill>
                  <a:srgbClr val="FFFFFF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myška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11992364" y="2110389"/>
            <a:ext cx="2797977" cy="568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22"/>
              </a:lnSpc>
              <a:spcBef>
                <a:spcPct val="0"/>
              </a:spcBef>
            </a:pPr>
            <a:r>
              <a:rPr lang="en-US" sz="4060" strike="noStrike" u="none">
                <a:solidFill>
                  <a:srgbClr val="FFFFFF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rozbitá váza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14458884" y="5207615"/>
            <a:ext cx="2740104" cy="568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22"/>
              </a:lnSpc>
              <a:spcBef>
                <a:spcPct val="0"/>
              </a:spcBef>
            </a:pPr>
            <a:r>
              <a:rPr lang="en-US" sz="4060" strike="noStrike" u="none">
                <a:solidFill>
                  <a:srgbClr val="FFFFFF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mačací peliešok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374592" y="4698124"/>
            <a:ext cx="3644426" cy="3851441"/>
          </a:xfrm>
          <a:custGeom>
            <a:avLst/>
            <a:gdLst/>
            <a:ahLst/>
            <a:cxnLst/>
            <a:rect r="r" b="b" t="t" l="l"/>
            <a:pathLst>
              <a:path h="3851441" w="3644426">
                <a:moveTo>
                  <a:pt x="0" y="0"/>
                </a:moveTo>
                <a:lnTo>
                  <a:pt x="3644426" y="0"/>
                </a:lnTo>
                <a:lnTo>
                  <a:pt x="3644426" y="3851441"/>
                </a:lnTo>
                <a:lnTo>
                  <a:pt x="0" y="38514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362814" y="884325"/>
            <a:ext cx="4678958" cy="8373975"/>
          </a:xfrm>
          <a:custGeom>
            <a:avLst/>
            <a:gdLst/>
            <a:ahLst/>
            <a:cxnLst/>
            <a:rect r="r" b="b" t="t" l="l"/>
            <a:pathLst>
              <a:path h="8373975" w="4678958">
                <a:moveTo>
                  <a:pt x="0" y="0"/>
                </a:moveTo>
                <a:lnTo>
                  <a:pt x="4678959" y="0"/>
                </a:lnTo>
                <a:lnTo>
                  <a:pt x="4678959" y="8373975"/>
                </a:lnTo>
                <a:lnTo>
                  <a:pt x="0" y="83739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199869" y="2645981"/>
            <a:ext cx="9026142" cy="1049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913"/>
              </a:lnSpc>
              <a:spcBef>
                <a:spcPct val="0"/>
              </a:spcBef>
            </a:pPr>
            <a:r>
              <a:rPr lang="en-US" sz="7609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čo všetko sa týka mačiek?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1 Semi-Bold"/>
                  <a:ea typeface="Darker Grotesque 1 Semi-Bold"/>
                  <a:cs typeface="Darker Grotesque 1 Semi-Bold"/>
                  <a:sym typeface="Darker Grotesque 1 Semi-Bold"/>
                </a:rPr>
                <a:t>08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431545" y="1886262"/>
            <a:ext cx="3493299" cy="7559890"/>
          </a:xfrm>
          <a:custGeom>
            <a:avLst/>
            <a:gdLst/>
            <a:ahLst/>
            <a:cxnLst/>
            <a:rect r="r" b="b" t="t" l="l"/>
            <a:pathLst>
              <a:path h="7559890" w="3493299">
                <a:moveTo>
                  <a:pt x="0" y="0"/>
                </a:moveTo>
                <a:lnTo>
                  <a:pt x="3493299" y="0"/>
                </a:lnTo>
                <a:lnTo>
                  <a:pt x="3493299" y="7559890"/>
                </a:lnTo>
                <a:lnTo>
                  <a:pt x="0" y="75598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68270" y="6027087"/>
            <a:ext cx="4833376" cy="3419064"/>
          </a:xfrm>
          <a:custGeom>
            <a:avLst/>
            <a:gdLst/>
            <a:ahLst/>
            <a:cxnLst/>
            <a:rect r="r" b="b" t="t" l="l"/>
            <a:pathLst>
              <a:path h="3419064" w="4833376">
                <a:moveTo>
                  <a:pt x="0" y="0"/>
                </a:moveTo>
                <a:lnTo>
                  <a:pt x="4833376" y="0"/>
                </a:lnTo>
                <a:lnTo>
                  <a:pt x="4833376" y="3419065"/>
                </a:lnTo>
                <a:lnTo>
                  <a:pt x="0" y="34190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1104900"/>
            <a:ext cx="15498364" cy="3410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372"/>
              </a:lnSpc>
              <a:spcBef>
                <a:spcPct val="0"/>
              </a:spcBef>
            </a:pPr>
            <a:r>
              <a:rPr lang="en-US" b="true" sz="5165" strike="noStrike" u="none">
                <a:solidFill>
                  <a:srgbClr val="000000"/>
                </a:solidFill>
                <a:latin typeface="Darker Grotesque 1 Semi-Bold"/>
                <a:ea typeface="Darker Grotesque 1 Semi-Bold"/>
                <a:cs typeface="Darker Grotesque 1 Semi-Bold"/>
                <a:sym typeface="Darker Grotesque 1 Semi-Bold"/>
              </a:rPr>
              <a:t>Najviac ma zaujalo, že veľké jazykové modely ______.</a:t>
            </a:r>
          </a:p>
          <a:p>
            <a:pPr algn="l" marL="0" indent="0" lvl="0">
              <a:lnSpc>
                <a:spcPts val="5372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5372"/>
              </a:lnSpc>
              <a:spcBef>
                <a:spcPct val="0"/>
              </a:spcBef>
            </a:pPr>
            <a:r>
              <a:rPr lang="en-US" b="true" sz="5165" strike="noStrike" u="none">
                <a:solidFill>
                  <a:srgbClr val="000000"/>
                </a:solidFill>
                <a:latin typeface="Darker Grotesque 1 Semi-Bold"/>
                <a:ea typeface="Darker Grotesque 1 Semi-Bold"/>
                <a:cs typeface="Darker Grotesque 1 Semi-Bold"/>
                <a:sym typeface="Darker Grotesque 1 Semi-Bold"/>
              </a:rPr>
              <a:t>Myslím</a:t>
            </a:r>
            <a:r>
              <a:rPr lang="en-US" b="true" sz="5165" strike="noStrike" u="none">
                <a:solidFill>
                  <a:srgbClr val="000000"/>
                </a:solidFill>
                <a:latin typeface="Darker Grotesque 1 Semi-Bold"/>
                <a:ea typeface="Darker Grotesque 1 Semi-Bold"/>
                <a:cs typeface="Darker Grotesque 1 Semi-Bold"/>
                <a:sym typeface="Darker Grotesque 1 Semi-Bold"/>
              </a:rPr>
              <a:t> si</a:t>
            </a:r>
            <a:r>
              <a:rPr lang="en-US" b="true" sz="5165" strike="noStrike" u="none">
                <a:solidFill>
                  <a:srgbClr val="000000"/>
                </a:solidFill>
                <a:latin typeface="Darker Grotesque 1 Semi-Bold"/>
                <a:ea typeface="Darker Grotesque 1 Semi-Bold"/>
                <a:cs typeface="Darker Grotesque 1 Semi-Bold"/>
                <a:sym typeface="Darker Grotesque 1 Semi-Bold"/>
              </a:rPr>
              <a:t>, že môžu byť užitočné, keď ___.</a:t>
            </a:r>
          </a:p>
          <a:p>
            <a:pPr algn="l" marL="0" indent="0" lvl="0">
              <a:lnSpc>
                <a:spcPts val="5372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5372"/>
              </a:lnSpc>
              <a:spcBef>
                <a:spcPct val="0"/>
              </a:spcBef>
            </a:pPr>
            <a:r>
              <a:rPr lang="en-US" b="true" sz="5165" strike="noStrike" u="none">
                <a:solidFill>
                  <a:srgbClr val="000000"/>
                </a:solidFill>
                <a:latin typeface="Darker Grotesque 1 Semi-Bold"/>
                <a:ea typeface="Darker Grotesque 1 Semi-Bold"/>
                <a:cs typeface="Darker Grotesque 1 Semi-Bold"/>
                <a:sym typeface="Darker Grotesque 1 Semi-Bold"/>
              </a:rPr>
              <a:t>Bolo pre mňa prekvapením, že môžu niekedy _____.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1 Semi-Bold"/>
                  <a:ea typeface="Darker Grotesque 1 Semi-Bold"/>
                  <a:cs typeface="Darker Grotesque 1 Semi-Bold"/>
                  <a:sym typeface="Darker Grotesque 1 Semi-Bold"/>
                </a:rPr>
                <a:t>09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01A0BAF1496DF4FAB07CBD7D8C6381B" ma:contentTypeVersion="19" ma:contentTypeDescription="Umožňuje vytvoriť nový dokument." ma:contentTypeScope="" ma:versionID="3db19543bc0dd24b8106627fcd994421">
  <xsd:schema xmlns:xsd="http://www.w3.org/2001/XMLSchema" xmlns:xs="http://www.w3.org/2001/XMLSchema" xmlns:p="http://schemas.microsoft.com/office/2006/metadata/properties" xmlns:ns2="801d1ffc-f101-4564-a76a-00269611aa3a" xmlns:ns3="d8c3ba35-2df7-4286-bb89-1a2c65673428" targetNamespace="http://schemas.microsoft.com/office/2006/metadata/properties" ma:root="true" ma:fieldsID="0ddd912887f4bd92d796eeb679c15e10" ns2:_="" ns3:_="">
    <xsd:import namespace="801d1ffc-f101-4564-a76a-00269611aa3a"/>
    <xsd:import namespace="d8c3ba35-2df7-4286-bb89-1a2c656734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d1ffc-f101-4564-a76a-00269611aa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Značky obrázka" ma:readOnly="false" ma:fieldId="{5cf76f15-5ced-4ddc-b409-7134ff3c332f}" ma:taxonomyMulti="true" ma:sspId="67c43d87-ff39-4d00-81f3-324a00379f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c3ba35-2df7-4286-bb89-1a2c6567342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986e7f3-5779-4bfa-b9ff-27201219e08a}" ma:internalName="TaxCatchAll" ma:showField="CatchAllData" ma:web="d8c3ba35-2df7-4286-bb89-1a2c656734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c3ba35-2df7-4286-bb89-1a2c65673428" xsi:nil="true"/>
    <lcf76f155ced4ddcb4097134ff3c332f xmlns="801d1ffc-f101-4564-a76a-00269611aa3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5EFA1ED-C59A-40A5-8C23-1FD21DAA88AA}"/>
</file>

<file path=customXml/itemProps2.xml><?xml version="1.0" encoding="utf-8"?>
<ds:datastoreItem xmlns:ds="http://schemas.openxmlformats.org/officeDocument/2006/customXml" ds:itemID="{308B2A5C-E4B5-4681-8AD6-995C8F8A7203}"/>
</file>

<file path=customXml/itemProps3.xml><?xml version="1.0" encoding="utf-8"?>
<ds:datastoreItem xmlns:ds="http://schemas.openxmlformats.org/officeDocument/2006/customXml" ds:itemID="{330ADACB-BF11-4C14-BBA2-08E50631707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08_prezentácia Ju a Pí</dc:title>
  <cp:revision>1</cp:revision>
  <dcterms:created xsi:type="dcterms:W3CDTF">2006-08-16T00:00:00Z</dcterms:created>
  <dcterms:modified xsi:type="dcterms:W3CDTF">2011-08-01T06:04:30Z</dcterms:modified>
  <dc:identifier>DAGvMK74DVc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0x010100A01A0BAF1496DF4FAB07CBD7D8C6381B</vt:lpwstr>
  </property>
</Properties>
</file>