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Setup Grotesk Bold" charset="1" panose="00000000000000000000"/>
      <p:regular r:id="rId12"/>
    </p:embeddedFont>
    <p:embeddedFont>
      <p:font typeface="Setup Grotesk" charset="1" panose="00000000000000000000"/>
      <p:regular r:id="rId13"/>
    </p:embeddedFont>
    <p:embeddedFont>
      <p:font typeface="Darker Grotesque 1 Semi-Bold" charset="1" panose="00000000000000000000"/>
      <p:regular r:id="rId14"/>
    </p:embeddedFont>
    <p:embeddedFont>
      <p:font typeface="Goodlife W00 Sans" charset="1" panose="03070500030000000000"/>
      <p:regular r:id="rId15"/>
    </p:embeddedFont>
    <p:embeddedFont>
      <p:font typeface="Darker Grotesque 1 Bold" charset="1" panose="00000000000000000000"/>
      <p:regular r:id="rId16"/>
    </p:embeddedFont>
    <p:embeddedFont>
      <p:font typeface="Darker Grotesque 1" charset="1" panose="00000000000000000000"/>
      <p:regular r:id="rId17"/>
    </p:embeddedFont>
    <p:embeddedFont>
      <p:font typeface="Darker Grotesque 2 Medium" charset="1" panose="00000000000000000000"/>
      <p:regular r:id="rId18"/>
    </p:embeddedFont>
    <p:embeddedFont>
      <p:font typeface="Darker Grotesque 2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2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youtu.be/pJPdW8WWAso?t=614" TargetMode="External" Type="http://schemas.openxmlformats.org/officeDocument/2006/relationships/hyperlink"/><Relationship Id="rId2" Target="../media/image9.png" Type="http://schemas.openxmlformats.org/officeDocument/2006/relationships/image"/><Relationship Id="rId3" Target="https://www.youtube.com/watch?v=pJPdW8WWAso" TargetMode="External" Type="http://schemas.openxmlformats.org/officeDocument/2006/relationships/hyperlink"/><Relationship Id="rId4" Target="https://www.youtube.com/watch?v=pJPdW8WWAso" TargetMode="External" Type="http://schemas.openxmlformats.org/officeDocument/2006/relationships/hyperlink"/><Relationship Id="rId5" Target="https://youtu.be/pJPdW8WWAso?t=130" TargetMode="External" Type="http://schemas.openxmlformats.org/officeDocument/2006/relationships/hyperlink"/><Relationship Id="rId6" Target="https://youtu.be/pJPdW8WWAso?t=253" TargetMode="External" Type="http://schemas.openxmlformats.org/officeDocument/2006/relationships/hyperlink"/><Relationship Id="rId7" Target="https://youtu.be/pJPdW8WWAso?t=318" TargetMode="External" Type="http://schemas.openxmlformats.org/officeDocument/2006/relationships/hyperlink"/><Relationship Id="rId8" Target="https://youtu.be/pJPdW8WWAso?t=354" TargetMode="External" Type="http://schemas.openxmlformats.org/officeDocument/2006/relationships/hyperlink"/><Relationship Id="rId9" Target="https://youtu.be/pJPdW8WWAso?t=423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mrozilla.cz/lab/hexapawn/" TargetMode="External" Type="http://schemas.openxmlformats.org/officeDocument/2006/relationships/hyperlink"/><Relationship Id="rId3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0786" y="535071"/>
            <a:ext cx="3928199" cy="1599848"/>
          </a:xfrm>
          <a:custGeom>
            <a:avLst/>
            <a:gdLst/>
            <a:ahLst/>
            <a:cxnLst/>
            <a:rect r="r" b="b" t="t" l="l"/>
            <a:pathLst>
              <a:path h="1599848" w="3928199">
                <a:moveTo>
                  <a:pt x="0" y="0"/>
                </a:moveTo>
                <a:lnTo>
                  <a:pt x="3928199" y="0"/>
                </a:lnTo>
                <a:lnTo>
                  <a:pt x="3928199" y="1599848"/>
                </a:lnTo>
                <a:lnTo>
                  <a:pt x="0" y="1599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235317"/>
            <a:ext cx="8039546" cy="1433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59"/>
              </a:lnSpc>
            </a:pPr>
            <a:r>
              <a:rPr lang="en-US" sz="5499" b="tru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Robotie dobrodružstvo </a:t>
            </a:r>
          </a:p>
          <a:p>
            <a:pPr algn="l" marL="0" indent="0" lvl="0">
              <a:lnSpc>
                <a:spcPts val="5059"/>
              </a:lnSpc>
              <a:spcBef>
                <a:spcPct val="0"/>
              </a:spcBef>
            </a:pPr>
            <a:r>
              <a:rPr lang="en-US" b="true" sz="5499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v bludisku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90161" y="5061387"/>
            <a:ext cx="1340610" cy="1323065"/>
            <a:chOff x="0" y="0"/>
            <a:chExt cx="927355" cy="9152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1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FFFFFF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06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90161" y="2430328"/>
            <a:ext cx="5651796" cy="37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AI v informatike pre 3. až 5. ročník ZŠ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02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839378" y="4051300"/>
            <a:ext cx="7797546" cy="6004110"/>
          </a:xfrm>
          <a:custGeom>
            <a:avLst/>
            <a:gdLst/>
            <a:ahLst/>
            <a:cxnLst/>
            <a:rect r="r" b="b" t="t" l="l"/>
            <a:pathLst>
              <a:path h="6004110" w="7797546">
                <a:moveTo>
                  <a:pt x="0" y="0"/>
                </a:moveTo>
                <a:lnTo>
                  <a:pt x="7797546" y="0"/>
                </a:lnTo>
                <a:lnTo>
                  <a:pt x="7797546" y="6004110"/>
                </a:lnTo>
                <a:lnTo>
                  <a:pt x="0" y="60041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890135"/>
            <a:ext cx="6997282" cy="947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13"/>
              </a:lnSpc>
              <a:spcBef>
                <a:spcPct val="0"/>
              </a:spcBef>
            </a:pPr>
            <a:r>
              <a:rPr lang="en-US" sz="6177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ako sa tam dostaneme?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006536" y="1604619"/>
            <a:ext cx="2292538" cy="1884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13"/>
              </a:lnSpc>
              <a:spcBef>
                <a:spcPct val="0"/>
              </a:spcBef>
            </a:pPr>
            <a:r>
              <a:rPr lang="en-US" sz="6177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Napadnú </a:t>
            </a:r>
          </a:p>
          <a:p>
            <a:pPr algn="l" marL="0" indent="0" lvl="0">
              <a:lnSpc>
                <a:spcPts val="7413"/>
              </a:lnSpc>
              <a:spcBef>
                <a:spcPct val="0"/>
              </a:spcBef>
            </a:pPr>
            <a:r>
              <a:rPr lang="en-US" sz="6177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Ti</a:t>
            </a:r>
            <a:r>
              <a:rPr lang="en-US" sz="6177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 ďalšie?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588000"/>
            <a:ext cx="10482795" cy="100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3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P</a:t>
            </a:r>
            <a:r>
              <a:rPr lang="en-US" b="true" sz="3799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ravidlo pravej (alebo ľavej) ruky: 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Jednoduchá metóda, 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kde si vyberieš jednu stranu a 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celý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čas 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ju 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nasleduješ.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968183"/>
            <a:ext cx="9031647" cy="100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3"/>
              </a:lnSpc>
              <a:spcBef>
                <a:spcPct val="0"/>
              </a:spcBef>
            </a:pPr>
            <a:r>
              <a:rPr lang="en-US" b="true" sz="3799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Spätné sledovanie: 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Keď narazíš na slepú uličku,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vrátiš sa na posledné rázcest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ie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a skúsiš inú cestu.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348366"/>
            <a:ext cx="9483115" cy="1501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3"/>
              </a:lnSpc>
              <a:spcBef>
                <a:spcPct val="0"/>
              </a:spcBef>
            </a:pPr>
            <a:r>
              <a:rPr lang="en-US" b="true" sz="3799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Omrvinky z chleba: 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Sypeš omrvinky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alebo niečo iné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na miesta, k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torým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i 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pr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e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chádza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š. 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T</a:t>
            </a:r>
            <a:r>
              <a:rPr lang="en-US" sz="3799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akto spoznáš, keď sa zrazu ocitneš na mieste, ktoré už máš prejdené.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03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5993" y="235008"/>
            <a:ext cx="13969834" cy="9778884"/>
          </a:xfrm>
          <a:custGeom>
            <a:avLst/>
            <a:gdLst/>
            <a:ahLst/>
            <a:cxnLst/>
            <a:rect r="r" b="b" t="t" l="l"/>
            <a:pathLst>
              <a:path h="9778884" w="13969834">
                <a:moveTo>
                  <a:pt x="0" y="0"/>
                </a:moveTo>
                <a:lnTo>
                  <a:pt x="13969834" y="0"/>
                </a:lnTo>
                <a:lnTo>
                  <a:pt x="13969834" y="9778884"/>
                </a:lnTo>
                <a:lnTo>
                  <a:pt x="0" y="9778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5711">
            <a:off x="16206575" y="6962736"/>
            <a:ext cx="776273" cy="792828"/>
          </a:xfrm>
          <a:custGeom>
            <a:avLst/>
            <a:gdLst/>
            <a:ahLst/>
            <a:cxnLst/>
            <a:rect r="r" b="b" t="t" l="l"/>
            <a:pathLst>
              <a:path h="792828" w="776273">
                <a:moveTo>
                  <a:pt x="0" y="0"/>
                </a:moveTo>
                <a:lnTo>
                  <a:pt x="776272" y="0"/>
                </a:lnTo>
                <a:lnTo>
                  <a:pt x="776272" y="792828"/>
                </a:lnTo>
                <a:lnTo>
                  <a:pt x="0" y="79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6244963" y="4941693"/>
            <a:ext cx="699497" cy="699497"/>
          </a:xfrm>
          <a:custGeom>
            <a:avLst/>
            <a:gdLst/>
            <a:ahLst/>
            <a:cxnLst/>
            <a:rect r="r" b="b" t="t" l="l"/>
            <a:pathLst>
              <a:path h="699497" w="699497">
                <a:moveTo>
                  <a:pt x="0" y="0"/>
                </a:moveTo>
                <a:lnTo>
                  <a:pt x="699496" y="0"/>
                </a:lnTo>
                <a:lnTo>
                  <a:pt x="699496" y="699496"/>
                </a:lnTo>
                <a:lnTo>
                  <a:pt x="0" y="6994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5711">
            <a:off x="16236541" y="2684225"/>
            <a:ext cx="716340" cy="647725"/>
          </a:xfrm>
          <a:custGeom>
            <a:avLst/>
            <a:gdLst/>
            <a:ahLst/>
            <a:cxnLst/>
            <a:rect r="r" b="b" t="t" l="l"/>
            <a:pathLst>
              <a:path h="647725" w="716340">
                <a:moveTo>
                  <a:pt x="0" y="0"/>
                </a:moveTo>
                <a:lnTo>
                  <a:pt x="716340" y="0"/>
                </a:lnTo>
                <a:lnTo>
                  <a:pt x="716340" y="647725"/>
                </a:lnTo>
                <a:lnTo>
                  <a:pt x="0" y="6477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573173" y="3468645"/>
            <a:ext cx="2043077" cy="284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50"/>
              </a:lnSpc>
              <a:spcBef>
                <a:spcPct val="0"/>
              </a:spcBef>
            </a:pPr>
            <a:r>
              <a:rPr lang="en-US" b="true" sz="2150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ponožkychtivá myš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168501" y="5805355"/>
            <a:ext cx="852256" cy="284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50"/>
              </a:lnSpc>
              <a:spcBef>
                <a:spcPct val="0"/>
              </a:spcBef>
            </a:pPr>
            <a:r>
              <a:rPr lang="en-US" b="true" sz="2150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ponožka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149256" y="7929283"/>
            <a:ext cx="890910" cy="552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50"/>
              </a:lnSpc>
              <a:spcBef>
                <a:spcPct val="0"/>
              </a:spcBef>
            </a:pPr>
            <a:r>
              <a:rPr lang="en-US" b="true" sz="2150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mačka Mačička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04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124531" y="3423648"/>
            <a:ext cx="3772229" cy="3772229"/>
          </a:xfrm>
          <a:custGeom>
            <a:avLst/>
            <a:gdLst/>
            <a:ahLst/>
            <a:cxnLst/>
            <a:rect r="r" b="b" t="t" l="l"/>
            <a:pathLst>
              <a:path h="3772229" w="3772229">
                <a:moveTo>
                  <a:pt x="0" y="0"/>
                </a:moveTo>
                <a:lnTo>
                  <a:pt x="3772228" y="0"/>
                </a:lnTo>
                <a:lnTo>
                  <a:pt x="3772228" y="3772229"/>
                </a:lnTo>
                <a:lnTo>
                  <a:pt x="0" y="37722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19050" cap="sq">
            <a:solidFill>
              <a:srgbClr val="D35773"/>
            </a:solidFill>
            <a:prstDash val="lgDash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3111359" y="1962095"/>
            <a:ext cx="580072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robotiE</a:t>
            </a: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 bežecké preteky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19483" y="7609051"/>
            <a:ext cx="5984478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b="true" sz="4337" strike="noStrike" u="sng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  <a:hlinkClick r:id="rId3" tooltip="https://www.youtube.com/watch?v=pJPdW8WWAso"/>
              </a:rPr>
              <a:t>Hádaj, kto zvíťazí!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40359" y="3442698"/>
            <a:ext cx="6004260" cy="3753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3320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Stačí</a:t>
            </a:r>
            <a:r>
              <a:rPr lang="en-US" sz="3320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</a:t>
            </a:r>
            <a:r>
              <a:rPr lang="en-US" sz="332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pustiť</a:t>
            </a:r>
            <a:r>
              <a:rPr lang="en-US" sz="332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vybrané úseky:</a:t>
            </a:r>
          </a:p>
          <a:p>
            <a:pPr algn="l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3320" strike="noStrike" u="sng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  <a:hlinkClick r:id="rId4" tooltip="https://www.youtube.com/watch?v=pJPdW8WWAso"/>
              </a:rPr>
              <a:t>Začiatok</a:t>
            </a:r>
          </a:p>
          <a:p>
            <a:pPr algn="l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3320" strike="noStrike" u="sng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  <a:hlinkClick r:id="rId5" tooltip="https://youtu.be/pJPdW8WWAso?t=130"/>
              </a:rPr>
              <a:t>204. pokus</a:t>
            </a:r>
          </a:p>
          <a:p>
            <a:pPr algn="l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3320" strike="noStrike" u="sng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  <a:hlinkClick r:id="rId6" tooltip="https://youtu.be/pJPdW8WWAso?t=253"/>
              </a:rPr>
              <a:t>390. pokus</a:t>
            </a:r>
          </a:p>
          <a:p>
            <a:pPr algn="l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3320" strike="noStrike" u="sng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  <a:hlinkClick r:id="rId7" tooltip="https://youtu.be/pJPdW8WWAso?t=318"/>
              </a:rPr>
              <a:t>738. pokus</a:t>
            </a:r>
          </a:p>
          <a:p>
            <a:pPr algn="l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3320" strike="noStrike" u="sng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  <a:hlinkClick r:id="rId8" tooltip="https://youtu.be/pJPdW8WWAso?t=354"/>
              </a:rPr>
              <a:t>813. pokus</a:t>
            </a:r>
          </a:p>
          <a:p>
            <a:pPr algn="l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3320" strike="noStrike" u="sng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  <a:hlinkClick r:id="rId9" tooltip="https://youtu.be/pJPdW8WWAso?t=423"/>
              </a:rPr>
              <a:t>954. pokus</a:t>
            </a:r>
          </a:p>
          <a:p>
            <a:pPr algn="l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3320" strike="noStrike" u="sng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  <a:hlinkClick r:id="rId10" tooltip="https://youtu.be/pJPdW8WWAso?t=614"/>
              </a:rPr>
              <a:t>1638. pokus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05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848337" y="1962095"/>
            <a:ext cx="259347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hexapawn!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366732" y="7609051"/>
            <a:ext cx="11556689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sng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  <a:hlinkClick r:id="rId2" tooltip="https://www.mrozilla.cz/lab/hexapawn/"/>
              </a:rPr>
              <a:t>Počítač, ktorý sa učí hrať zjednodušený šach.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258962" y="3423648"/>
            <a:ext cx="3772229" cy="3772229"/>
          </a:xfrm>
          <a:custGeom>
            <a:avLst/>
            <a:gdLst/>
            <a:ahLst/>
            <a:cxnLst/>
            <a:rect r="r" b="b" t="t" l="l"/>
            <a:pathLst>
              <a:path h="3772229" w="3772229">
                <a:moveTo>
                  <a:pt x="0" y="0"/>
                </a:moveTo>
                <a:lnTo>
                  <a:pt x="3772229" y="0"/>
                </a:lnTo>
                <a:lnTo>
                  <a:pt x="3772229" y="3772229"/>
                </a:lnTo>
                <a:lnTo>
                  <a:pt x="0" y="3772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19050" cap="sq">
            <a:solidFill>
              <a:srgbClr val="D35773"/>
            </a:solidFill>
            <a:prstDash val="lgDash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32527" y="4088649"/>
            <a:ext cx="4424660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65"/>
              </a:lnSpc>
              <a:spcBef>
                <a:spcPct val="0"/>
              </a:spcBef>
            </a:pPr>
            <a:r>
              <a:rPr lang="en-US" sz="6888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Čauky mňauky, </a:t>
            </a:r>
          </a:p>
          <a:p>
            <a:pPr algn="l" marL="0" indent="0" lvl="0">
              <a:lnSpc>
                <a:spcPts val="8265"/>
              </a:lnSpc>
              <a:spcBef>
                <a:spcPct val="0"/>
              </a:spcBef>
            </a:pPr>
            <a:r>
              <a:rPr lang="en-US" sz="6888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dobrodruhovia!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1ABB7-148E-46BA-A1DE-4C1DEAA109E2}"/>
</file>

<file path=customXml/itemProps2.xml><?xml version="1.0" encoding="utf-8"?>
<ds:datastoreItem xmlns:ds="http://schemas.openxmlformats.org/officeDocument/2006/customXml" ds:itemID="{8EE420DA-13FB-4F34-8863-0177B203AFE6}"/>
</file>

<file path=customXml/itemProps3.xml><?xml version="1.0" encoding="utf-8"?>
<ds:datastoreItem xmlns:ds="http://schemas.openxmlformats.org/officeDocument/2006/customXml" ds:itemID="{6CE60B2C-6A92-4D3C-BD5C-65D4C9C5AFA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06_prezentácia Robotia dobrodružstvo v bludisku</dc:title>
  <cp:revision>1</cp:revision>
  <dcterms:created xsi:type="dcterms:W3CDTF">2006-08-16T00:00:00Z</dcterms:created>
  <dcterms:modified xsi:type="dcterms:W3CDTF">2011-08-01T06:04:30Z</dcterms:modified>
  <dc:identifier>DAGvMKlsSCA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