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Setup Grotesk Bold" charset="1" panose="00000000000000000000"/>
      <p:regular r:id="rId16"/>
    </p:embeddedFont>
    <p:embeddedFont>
      <p:font typeface="Setup Grotesk" charset="1" panose="00000000000000000000"/>
      <p:regular r:id="rId17"/>
    </p:embeddedFont>
    <p:embeddedFont>
      <p:font typeface="Darker Grotesque 1 Semi-Bold" charset="1" panose="00000000000000000000"/>
      <p:regular r:id="rId18"/>
    </p:embeddedFont>
    <p:embeddedFont>
      <p:font typeface="Darker Grotesque 1 Bold" charset="1" panose="00000000000000000000"/>
      <p:regular r:id="rId19"/>
    </p:embeddedFont>
    <p:embeddedFont>
      <p:font typeface="Darker Grotesque 2" charset="1" panose="00000000000000000000"/>
      <p:regular r:id="rId20"/>
    </p:embeddedFont>
    <p:embeddedFont>
      <p:font typeface="Darker Grotesque 2 Bold" charset="1" panose="00000000000000000000"/>
      <p:regular r:id="rId21"/>
    </p:embeddedFont>
    <p:embeddedFont>
      <p:font typeface="Goodlife W00 Sans" charset="1" panose="0307050003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jpeg" Type="http://schemas.openxmlformats.org/officeDocument/2006/relationships/image"/><Relationship Id="rId4" Target="../media/image31.png" Type="http://schemas.openxmlformats.org/officeDocument/2006/relationships/image"/><Relationship Id="rId5" Target="https://www.scroobly.com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0786" y="535071"/>
            <a:ext cx="3928199" cy="1599848"/>
          </a:xfrm>
          <a:custGeom>
            <a:avLst/>
            <a:gdLst/>
            <a:ahLst/>
            <a:cxnLst/>
            <a:rect r="r" b="b" t="t" l="l"/>
            <a:pathLst>
              <a:path h="1599848" w="3928199">
                <a:moveTo>
                  <a:pt x="0" y="0"/>
                </a:moveTo>
                <a:lnTo>
                  <a:pt x="3928199" y="0"/>
                </a:lnTo>
                <a:lnTo>
                  <a:pt x="3928199" y="1599848"/>
                </a:lnTo>
                <a:lnTo>
                  <a:pt x="0" y="15998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247257"/>
            <a:ext cx="4715351" cy="1324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5100" b="true">
                <a:solidFill>
                  <a:srgbClr val="FFF0B8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Roboti</a:t>
            </a:r>
            <a:r>
              <a:rPr lang="en-US" sz="5100" b="true">
                <a:solidFill>
                  <a:srgbClr val="FFF0B8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 Ju a Pí </a:t>
            </a:r>
          </a:p>
          <a:p>
            <a:pPr algn="l" marL="0" indent="0" lvl="0">
              <a:lnSpc>
                <a:spcPts val="4692"/>
              </a:lnSpc>
              <a:spcBef>
                <a:spcPct val="0"/>
              </a:spcBef>
            </a:pPr>
            <a:r>
              <a:rPr lang="en-US" b="true" sz="5100">
                <a:solidFill>
                  <a:srgbClr val="FFF0B8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sa predstavujú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90161" y="4971663"/>
            <a:ext cx="1340610" cy="1323065"/>
            <a:chOff x="0" y="0"/>
            <a:chExt cx="927355" cy="9152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7355" cy="915219"/>
            </a:xfrm>
            <a:custGeom>
              <a:avLst/>
              <a:gdLst/>
              <a:ahLst/>
              <a:cxnLst/>
              <a:rect r="r" b="b" t="t" l="l"/>
              <a:pathLst>
                <a:path h="915219" w="927355">
                  <a:moveTo>
                    <a:pt x="463677" y="0"/>
                  </a:moveTo>
                  <a:cubicBezTo>
                    <a:pt x="207595" y="0"/>
                    <a:pt x="0" y="204879"/>
                    <a:pt x="0" y="457609"/>
                  </a:cubicBezTo>
                  <a:cubicBezTo>
                    <a:pt x="0" y="710340"/>
                    <a:pt x="207595" y="915219"/>
                    <a:pt x="463677" y="915219"/>
                  </a:cubicBezTo>
                  <a:cubicBezTo>
                    <a:pt x="719759" y="915219"/>
                    <a:pt x="927355" y="710340"/>
                    <a:pt x="927355" y="457609"/>
                  </a:cubicBezTo>
                  <a:cubicBezTo>
                    <a:pt x="927355" y="204879"/>
                    <a:pt x="719759" y="0"/>
                    <a:pt x="46367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0B8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86940" y="66752"/>
              <a:ext cx="753476" cy="7626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19"/>
                </a:lnSpc>
                <a:spcBef>
                  <a:spcPct val="0"/>
                </a:spcBef>
              </a:pPr>
              <a:r>
                <a:rPr lang="en-US" b="true" sz="2999" strike="noStrike" u="none">
                  <a:solidFill>
                    <a:srgbClr val="FFF0B8"/>
                  </a:solidFill>
                  <a:latin typeface="Setup Grotesk Bold"/>
                  <a:ea typeface="Setup Grotesk Bold"/>
                  <a:cs typeface="Setup Grotesk Bold"/>
                  <a:sym typeface="Setup Grotesk Bold"/>
                </a:rPr>
                <a:t>01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90161" y="2430328"/>
            <a:ext cx="5682719" cy="374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99"/>
              </a:lnSpc>
              <a:spcBef>
                <a:spcPct val="0"/>
              </a:spcBef>
            </a:pPr>
            <a:r>
              <a:rPr lang="en-US" sz="2499" strike="noStrike" u="none">
                <a:solidFill>
                  <a:srgbClr val="FFF0B8"/>
                </a:solidFill>
                <a:latin typeface="Setup Grotesk"/>
                <a:ea typeface="Setup Grotesk"/>
                <a:cs typeface="Setup Grotesk"/>
                <a:sym typeface="Setup Grotesk"/>
              </a:rPr>
              <a:t>AI v informatike pre 3. až 5. ročník ZŠ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40973" y="1482315"/>
            <a:ext cx="3863202" cy="267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525"/>
              </a:lnSpc>
              <a:spcBef>
                <a:spcPct val="0"/>
              </a:spcBef>
            </a:pPr>
            <a:r>
              <a:rPr lang="en-US" sz="8771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tak čauko</a:t>
            </a:r>
            <a:r>
              <a:rPr lang="en-US" sz="8771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,</a:t>
            </a:r>
            <a:r>
              <a:rPr lang="en-US" sz="8771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 </a:t>
            </a:r>
          </a:p>
          <a:p>
            <a:pPr algn="l" marL="0" indent="0" lvl="0">
              <a:lnSpc>
                <a:spcPts val="10525"/>
              </a:lnSpc>
              <a:spcBef>
                <a:spcPct val="0"/>
              </a:spcBef>
            </a:pPr>
            <a:r>
              <a:rPr lang="en-US" sz="8771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loptoši</a:t>
            </a:r>
            <a:r>
              <a:rPr lang="en-US" sz="8771" strike="noStrike" u="none">
                <a:solidFill>
                  <a:srgbClr val="FFFFFF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02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531726" y="4491501"/>
            <a:ext cx="2948614" cy="1887113"/>
          </a:xfrm>
          <a:custGeom>
            <a:avLst/>
            <a:gdLst/>
            <a:ahLst/>
            <a:cxnLst/>
            <a:rect r="r" b="b" t="t" l="l"/>
            <a:pathLst>
              <a:path h="1887113" w="2948614">
                <a:moveTo>
                  <a:pt x="0" y="0"/>
                </a:moveTo>
                <a:lnTo>
                  <a:pt x="2948614" y="0"/>
                </a:lnTo>
                <a:lnTo>
                  <a:pt x="2948614" y="1887113"/>
                </a:lnTo>
                <a:lnTo>
                  <a:pt x="0" y="18871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96555" y="4491501"/>
            <a:ext cx="3080162" cy="1983545"/>
          </a:xfrm>
          <a:custGeom>
            <a:avLst/>
            <a:gdLst/>
            <a:ahLst/>
            <a:cxnLst/>
            <a:rect r="r" b="b" t="t" l="l"/>
            <a:pathLst>
              <a:path h="1983545" w="3080162">
                <a:moveTo>
                  <a:pt x="0" y="0"/>
                </a:moveTo>
                <a:lnTo>
                  <a:pt x="3080162" y="0"/>
                </a:lnTo>
                <a:lnTo>
                  <a:pt x="3080162" y="1983545"/>
                </a:lnTo>
                <a:lnTo>
                  <a:pt x="0" y="1983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477313" y="4453829"/>
            <a:ext cx="2992957" cy="1963955"/>
          </a:xfrm>
          <a:custGeom>
            <a:avLst/>
            <a:gdLst/>
            <a:ahLst/>
            <a:cxnLst/>
            <a:rect r="r" b="b" t="t" l="l"/>
            <a:pathLst>
              <a:path h="1963955" w="2992957">
                <a:moveTo>
                  <a:pt x="0" y="0"/>
                </a:moveTo>
                <a:lnTo>
                  <a:pt x="2992957" y="0"/>
                </a:lnTo>
                <a:lnTo>
                  <a:pt x="2992957" y="1963955"/>
                </a:lnTo>
                <a:lnTo>
                  <a:pt x="0" y="1963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272336" y="4491501"/>
            <a:ext cx="2920269" cy="1955049"/>
          </a:xfrm>
          <a:custGeom>
            <a:avLst/>
            <a:gdLst/>
            <a:ahLst/>
            <a:cxnLst/>
            <a:rect r="r" b="b" t="t" l="l"/>
            <a:pathLst>
              <a:path h="1955049" w="2920269">
                <a:moveTo>
                  <a:pt x="0" y="0"/>
                </a:moveTo>
                <a:lnTo>
                  <a:pt x="2920269" y="0"/>
                </a:lnTo>
                <a:lnTo>
                  <a:pt x="2920269" y="1955049"/>
                </a:lnTo>
                <a:lnTo>
                  <a:pt x="0" y="19550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76073" y="4491501"/>
            <a:ext cx="2969903" cy="1865417"/>
          </a:xfrm>
          <a:custGeom>
            <a:avLst/>
            <a:gdLst/>
            <a:ahLst/>
            <a:cxnLst/>
            <a:rect r="r" b="b" t="t" l="l"/>
            <a:pathLst>
              <a:path h="1865417" w="2969903">
                <a:moveTo>
                  <a:pt x="0" y="0"/>
                </a:moveTo>
                <a:lnTo>
                  <a:pt x="2969903" y="0"/>
                </a:lnTo>
                <a:lnTo>
                  <a:pt x="2969903" y="1865418"/>
                </a:lnTo>
                <a:lnTo>
                  <a:pt x="0" y="1865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927770" y="8754273"/>
            <a:ext cx="2542500" cy="678000"/>
          </a:xfrm>
          <a:custGeom>
            <a:avLst/>
            <a:gdLst/>
            <a:ahLst/>
            <a:cxnLst/>
            <a:rect r="r" b="b" t="t" l="l"/>
            <a:pathLst>
              <a:path h="678000" w="2542500">
                <a:moveTo>
                  <a:pt x="0" y="0"/>
                </a:moveTo>
                <a:lnTo>
                  <a:pt x="2542500" y="0"/>
                </a:lnTo>
                <a:lnTo>
                  <a:pt x="2542500" y="678000"/>
                </a:lnTo>
                <a:lnTo>
                  <a:pt x="0" y="67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174312" y="1002282"/>
            <a:ext cx="1989599" cy="198959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07"/>
                </a:lnSpc>
                <a:spcBef>
                  <a:spcPct val="0"/>
                </a:spcBef>
              </a:pPr>
              <a:r>
                <a:rPr lang="en-US" b="true" sz="2699" strike="noStrike" u="none">
                  <a:solidFill>
                    <a:srgbClr val="5379C2"/>
                  </a:solidFill>
                  <a:latin typeface="Darker Grotesque 1 Bold"/>
                  <a:ea typeface="Darker Grotesque 1 Bold"/>
                  <a:cs typeface="Darker Grotesque 1 Bold"/>
                  <a:sym typeface="Darker Grotesque 1 Bold"/>
                </a:rPr>
                <a:t>Prvá aktivita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735245" y="1600288"/>
            <a:ext cx="13912617" cy="574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Ako sa nazývajú ľudské zmysly, ktoré vidíš na obrázkoch?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03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617940" y="1202673"/>
            <a:ext cx="5110834" cy="3257454"/>
          </a:xfrm>
          <a:custGeom>
            <a:avLst/>
            <a:gdLst/>
            <a:ahLst/>
            <a:cxnLst/>
            <a:rect r="r" b="b" t="t" l="l"/>
            <a:pathLst>
              <a:path h="3257454" w="5110834">
                <a:moveTo>
                  <a:pt x="0" y="0"/>
                </a:moveTo>
                <a:lnTo>
                  <a:pt x="5110834" y="0"/>
                </a:lnTo>
                <a:lnTo>
                  <a:pt x="5110834" y="3257455"/>
                </a:lnTo>
                <a:lnTo>
                  <a:pt x="0" y="325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678927" y="5550718"/>
            <a:ext cx="4930147" cy="3164695"/>
          </a:xfrm>
          <a:custGeom>
            <a:avLst/>
            <a:gdLst/>
            <a:ahLst/>
            <a:cxnLst/>
            <a:rect r="r" b="b" t="t" l="l"/>
            <a:pathLst>
              <a:path h="3164695" w="4930147">
                <a:moveTo>
                  <a:pt x="0" y="0"/>
                </a:moveTo>
                <a:lnTo>
                  <a:pt x="4930146" y="0"/>
                </a:lnTo>
                <a:lnTo>
                  <a:pt x="4930146" y="3164694"/>
                </a:lnTo>
                <a:lnTo>
                  <a:pt x="0" y="3164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62426" y="1202673"/>
            <a:ext cx="4161564" cy="3257454"/>
          </a:xfrm>
          <a:custGeom>
            <a:avLst/>
            <a:gdLst/>
            <a:ahLst/>
            <a:cxnLst/>
            <a:rect r="r" b="b" t="t" l="l"/>
            <a:pathLst>
              <a:path h="3257454" w="4161564">
                <a:moveTo>
                  <a:pt x="0" y="0"/>
                </a:moveTo>
                <a:lnTo>
                  <a:pt x="4161565" y="0"/>
                </a:lnTo>
                <a:lnTo>
                  <a:pt x="4161565" y="3257455"/>
                </a:lnTo>
                <a:lnTo>
                  <a:pt x="0" y="325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17940" y="5550718"/>
            <a:ext cx="4219593" cy="3164695"/>
          </a:xfrm>
          <a:custGeom>
            <a:avLst/>
            <a:gdLst/>
            <a:ahLst/>
            <a:cxnLst/>
            <a:rect r="r" b="b" t="t" l="l"/>
            <a:pathLst>
              <a:path h="3164695" w="4219593">
                <a:moveTo>
                  <a:pt x="0" y="0"/>
                </a:moveTo>
                <a:lnTo>
                  <a:pt x="4219594" y="0"/>
                </a:lnTo>
                <a:lnTo>
                  <a:pt x="4219594" y="3164694"/>
                </a:lnTo>
                <a:lnTo>
                  <a:pt x="0" y="3164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50466" y="5550718"/>
            <a:ext cx="4219593" cy="3164695"/>
          </a:xfrm>
          <a:custGeom>
            <a:avLst/>
            <a:gdLst/>
            <a:ahLst/>
            <a:cxnLst/>
            <a:rect r="r" b="b" t="t" l="l"/>
            <a:pathLst>
              <a:path h="3164695" w="4219593">
                <a:moveTo>
                  <a:pt x="0" y="0"/>
                </a:moveTo>
                <a:lnTo>
                  <a:pt x="4219594" y="0"/>
                </a:lnTo>
                <a:lnTo>
                  <a:pt x="4219594" y="3164694"/>
                </a:lnTo>
                <a:lnTo>
                  <a:pt x="0" y="31646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557643" y="1202673"/>
            <a:ext cx="4112417" cy="3257454"/>
          </a:xfrm>
          <a:custGeom>
            <a:avLst/>
            <a:gdLst/>
            <a:ahLst/>
            <a:cxnLst/>
            <a:rect r="r" b="b" t="t" l="l"/>
            <a:pathLst>
              <a:path h="3257454" w="4112417">
                <a:moveTo>
                  <a:pt x="0" y="0"/>
                </a:moveTo>
                <a:lnTo>
                  <a:pt x="4112417" y="0"/>
                </a:lnTo>
                <a:lnTo>
                  <a:pt x="4112417" y="3257455"/>
                </a:lnTo>
                <a:lnTo>
                  <a:pt x="0" y="32574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07809" y="4536328"/>
            <a:ext cx="3531096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Elektronický jazyk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98603" y="8855364"/>
            <a:ext cx="3058269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Dymový senzor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67464" y="8855364"/>
            <a:ext cx="3153073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Teplotný senzor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137307" y="8855364"/>
            <a:ext cx="3049588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Snímač vlhkosti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950214" y="4536328"/>
            <a:ext cx="3385989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Pohybový senzor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988886" y="4536328"/>
            <a:ext cx="3142754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Zvukový senzor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04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74312" y="1002282"/>
            <a:ext cx="1989599" cy="198959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07"/>
                </a:lnSpc>
                <a:spcBef>
                  <a:spcPct val="0"/>
                </a:spcBef>
              </a:pPr>
              <a:r>
                <a:rPr lang="en-US" b="true" sz="2699" strike="noStrike" u="none">
                  <a:solidFill>
                    <a:srgbClr val="5379C2"/>
                  </a:solidFill>
                  <a:latin typeface="Darker Grotesque 1 Bold"/>
                  <a:ea typeface="Darker Grotesque 1 Bold"/>
                  <a:cs typeface="Darker Grotesque 1 Bold"/>
                  <a:sym typeface="Darker Grotesque 1 Bold"/>
                </a:rPr>
                <a:t>Druhá aktivita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927770" y="8754273"/>
            <a:ext cx="2542500" cy="678000"/>
          </a:xfrm>
          <a:custGeom>
            <a:avLst/>
            <a:gdLst/>
            <a:ahLst/>
            <a:cxnLst/>
            <a:rect r="r" b="b" t="t" l="l"/>
            <a:pathLst>
              <a:path h="678000" w="2542500">
                <a:moveTo>
                  <a:pt x="0" y="0"/>
                </a:moveTo>
                <a:lnTo>
                  <a:pt x="2542500" y="0"/>
                </a:lnTo>
                <a:lnTo>
                  <a:pt x="2542500" y="678000"/>
                </a:lnTo>
                <a:lnTo>
                  <a:pt x="0" y="67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467718" y="6110390"/>
            <a:ext cx="1791582" cy="179158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11"/>
                </a:lnSpc>
                <a:spcBef>
                  <a:spcPct val="0"/>
                </a:spcBef>
              </a:pPr>
              <a:r>
                <a:rPr lang="en-US" b="true" sz="2799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pohybový senzor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820918" y="7603105"/>
            <a:ext cx="1597789" cy="1597789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11"/>
                </a:lnSpc>
                <a:spcBef>
                  <a:spcPct val="0"/>
                </a:spcBef>
              </a:pPr>
              <a:r>
                <a:rPr lang="en-US" b="true" sz="2799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tlakový senzor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694038" y="3194762"/>
            <a:ext cx="2281426" cy="2281111"/>
            <a:chOff x="0" y="0"/>
            <a:chExt cx="812800" cy="81268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688"/>
            </a:xfrm>
            <a:custGeom>
              <a:avLst/>
              <a:gdLst/>
              <a:ahLst/>
              <a:cxnLst/>
              <a:rect r="r" b="b" t="t" l="l"/>
              <a:pathLst>
                <a:path h="812688" w="812800">
                  <a:moveTo>
                    <a:pt x="406400" y="0"/>
                  </a:moveTo>
                  <a:cubicBezTo>
                    <a:pt x="181951" y="0"/>
                    <a:pt x="0" y="181926"/>
                    <a:pt x="0" y="406344"/>
                  </a:cubicBezTo>
                  <a:cubicBezTo>
                    <a:pt x="0" y="630761"/>
                    <a:pt x="181951" y="812688"/>
                    <a:pt x="406400" y="812688"/>
                  </a:cubicBezTo>
                  <a:cubicBezTo>
                    <a:pt x="630849" y="812688"/>
                    <a:pt x="812800" y="630761"/>
                    <a:pt x="812800" y="406344"/>
                  </a:cubicBezTo>
                  <a:cubicBezTo>
                    <a:pt x="812800" y="18192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14289"/>
              <a:ext cx="660400" cy="62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11"/>
                </a:lnSpc>
                <a:spcBef>
                  <a:spcPct val="0"/>
                </a:spcBef>
              </a:pPr>
              <a:r>
                <a:rPr lang="en-US" b="true" sz="2799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elektronický jazyk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3404915" y="6110390"/>
            <a:ext cx="1696332" cy="169633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11"/>
                </a:lnSpc>
                <a:spcBef>
                  <a:spcPct val="0"/>
                </a:spcBef>
              </a:pPr>
              <a:r>
                <a:rPr lang="en-US" b="true" sz="2799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zvukový senzor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0541558" y="3099512"/>
            <a:ext cx="2009987" cy="2009987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11"/>
                </a:lnSpc>
                <a:spcBef>
                  <a:spcPct val="0"/>
                </a:spcBef>
              </a:pPr>
              <a:r>
                <a:rPr lang="en-US" b="true" sz="2799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kamera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5023020" y="3572697"/>
            <a:ext cx="1814545" cy="1814545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11"/>
                </a:lnSpc>
                <a:spcBef>
                  <a:spcPct val="0"/>
                </a:spcBef>
              </a:pPr>
              <a:r>
                <a:rPr lang="en-US" b="true" sz="2799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mikrofón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9144000" y="7519151"/>
            <a:ext cx="1662927" cy="1662927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11"/>
                </a:lnSpc>
                <a:spcBef>
                  <a:spcPct val="0"/>
                </a:spcBef>
              </a:pPr>
              <a:r>
                <a:rPr lang="en-US" b="true" sz="2799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svetelný</a:t>
              </a:r>
              <a:r>
                <a:rPr lang="en-US" b="true" sz="2799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 senzor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160558" y="5583208"/>
            <a:ext cx="1782552" cy="1782552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11"/>
                </a:lnSpc>
                <a:spcBef>
                  <a:spcPct val="0"/>
                </a:spcBef>
              </a:pPr>
              <a:r>
                <a:rPr lang="en-US" b="true" sz="2799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snímač vlhkosti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2875395" y="4017030"/>
            <a:ext cx="1655317" cy="1655317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11"/>
                </a:lnSpc>
                <a:spcBef>
                  <a:spcPct val="0"/>
                </a:spcBef>
              </a:pPr>
              <a:r>
                <a:rPr lang="en-US" b="true" sz="2799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dymový</a:t>
              </a:r>
              <a:r>
                <a:rPr lang="en-US" b="true" sz="2799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 senzor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6988049" y="6530178"/>
            <a:ext cx="1480663" cy="1480663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5773"/>
            </a:solidFill>
            <a:ln cap="sq">
              <a:noFill/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911"/>
                </a:lnSpc>
                <a:spcBef>
                  <a:spcPct val="0"/>
                </a:spcBef>
              </a:pPr>
              <a:r>
                <a:rPr lang="en-US" b="true" sz="2799" strike="noStrike" u="none">
                  <a:solidFill>
                    <a:srgbClr val="FFFFFF"/>
                  </a:solidFill>
                  <a:latin typeface="Darker Grotesque 2 Bold"/>
                  <a:ea typeface="Darker Grotesque 2 Bold"/>
                  <a:cs typeface="Darker Grotesque 2 Bold"/>
                  <a:sym typeface="Darker Grotesque 2 Bold"/>
                </a:rPr>
                <a:t>teplotný senzor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2999452" y="7453297"/>
            <a:ext cx="1916778" cy="1557098"/>
          </a:xfrm>
          <a:custGeom>
            <a:avLst/>
            <a:gdLst/>
            <a:ahLst/>
            <a:cxnLst/>
            <a:rect r="r" b="b" t="t" l="l"/>
            <a:pathLst>
              <a:path h="1557098" w="1916778">
                <a:moveTo>
                  <a:pt x="0" y="0"/>
                </a:moveTo>
                <a:lnTo>
                  <a:pt x="1916778" y="0"/>
                </a:lnTo>
                <a:lnTo>
                  <a:pt x="1916778" y="1557097"/>
                </a:lnTo>
                <a:lnTo>
                  <a:pt x="0" y="155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88649" y="4055201"/>
            <a:ext cx="2163901" cy="1584816"/>
          </a:xfrm>
          <a:custGeom>
            <a:avLst/>
            <a:gdLst/>
            <a:ahLst/>
            <a:cxnLst/>
            <a:rect r="r" b="b" t="t" l="l"/>
            <a:pathLst>
              <a:path h="1584816" w="2163901">
                <a:moveTo>
                  <a:pt x="0" y="0"/>
                </a:moveTo>
                <a:lnTo>
                  <a:pt x="2163901" y="0"/>
                </a:lnTo>
                <a:lnTo>
                  <a:pt x="2163901" y="1584816"/>
                </a:lnTo>
                <a:lnTo>
                  <a:pt x="0" y="1584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633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3609725" y="5589468"/>
            <a:ext cx="2306497" cy="1611036"/>
          </a:xfrm>
          <a:custGeom>
            <a:avLst/>
            <a:gdLst/>
            <a:ahLst/>
            <a:cxnLst/>
            <a:rect r="r" b="b" t="t" l="l"/>
            <a:pathLst>
              <a:path h="1611036" w="2306497">
                <a:moveTo>
                  <a:pt x="0" y="0"/>
                </a:moveTo>
                <a:lnTo>
                  <a:pt x="2306497" y="0"/>
                </a:lnTo>
                <a:lnTo>
                  <a:pt x="2306497" y="1611035"/>
                </a:lnTo>
                <a:lnTo>
                  <a:pt x="0" y="16110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028700" y="5969287"/>
            <a:ext cx="1970752" cy="1812781"/>
          </a:xfrm>
          <a:custGeom>
            <a:avLst/>
            <a:gdLst/>
            <a:ahLst/>
            <a:cxnLst/>
            <a:rect r="r" b="b" t="t" l="l"/>
            <a:pathLst>
              <a:path h="1812781" w="1970752">
                <a:moveTo>
                  <a:pt x="0" y="0"/>
                </a:moveTo>
                <a:lnTo>
                  <a:pt x="1970752" y="0"/>
                </a:lnTo>
                <a:lnTo>
                  <a:pt x="1970752" y="1812781"/>
                </a:lnTo>
                <a:lnTo>
                  <a:pt x="0" y="18127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3735245" y="3429574"/>
            <a:ext cx="1788693" cy="1692296"/>
          </a:xfrm>
          <a:custGeom>
            <a:avLst/>
            <a:gdLst/>
            <a:ahLst/>
            <a:cxnLst/>
            <a:rect r="r" b="b" t="t" l="l"/>
            <a:pathLst>
              <a:path h="1692296" w="1788693">
                <a:moveTo>
                  <a:pt x="0" y="0"/>
                </a:moveTo>
                <a:lnTo>
                  <a:pt x="1788693" y="0"/>
                </a:lnTo>
                <a:lnTo>
                  <a:pt x="1788693" y="1692296"/>
                </a:lnTo>
                <a:lnTo>
                  <a:pt x="0" y="16922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5849888" y="4138080"/>
            <a:ext cx="1589663" cy="437139"/>
          </a:xfrm>
          <a:custGeom>
            <a:avLst/>
            <a:gdLst/>
            <a:ahLst/>
            <a:cxnLst/>
            <a:rect r="r" b="b" t="t" l="l"/>
            <a:pathLst>
              <a:path h="437139" w="1589663">
                <a:moveTo>
                  <a:pt x="0" y="0"/>
                </a:moveTo>
                <a:lnTo>
                  <a:pt x="1589664" y="0"/>
                </a:lnTo>
                <a:lnTo>
                  <a:pt x="1589664" y="437139"/>
                </a:lnTo>
                <a:lnTo>
                  <a:pt x="0" y="4371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0897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3735245" y="1427741"/>
            <a:ext cx="14091629" cy="1114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P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os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p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á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j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aj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 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ľudské zmysly so senzormi (snímačmi), ktoré používajú roboti.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 </a:t>
            </a:r>
          </a:p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Ale pozor, niektoré senzory môžeš 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s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pojiť 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s viacerými zmyslami!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05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74312" y="1002282"/>
            <a:ext cx="1989599" cy="198959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07"/>
                </a:lnSpc>
                <a:spcBef>
                  <a:spcPct val="0"/>
                </a:spcBef>
              </a:pPr>
              <a:r>
                <a:rPr lang="en-US" b="true" sz="2699" strike="noStrike" u="none">
                  <a:solidFill>
                    <a:srgbClr val="5379C2"/>
                  </a:solidFill>
                  <a:latin typeface="Darker Grotesque 1 Bold"/>
                  <a:ea typeface="Darker Grotesque 1 Bold"/>
                  <a:cs typeface="Darker Grotesque 1 Bold"/>
                  <a:sym typeface="Darker Grotesque 1 Bold"/>
                </a:rPr>
                <a:t>Tretia aktivita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927770" y="8754273"/>
            <a:ext cx="2542500" cy="678000"/>
          </a:xfrm>
          <a:custGeom>
            <a:avLst/>
            <a:gdLst/>
            <a:ahLst/>
            <a:cxnLst/>
            <a:rect r="r" b="b" t="t" l="l"/>
            <a:pathLst>
              <a:path h="678000" w="2542500">
                <a:moveTo>
                  <a:pt x="0" y="0"/>
                </a:moveTo>
                <a:lnTo>
                  <a:pt x="2542500" y="0"/>
                </a:lnTo>
                <a:lnTo>
                  <a:pt x="2542500" y="678000"/>
                </a:lnTo>
                <a:lnTo>
                  <a:pt x="0" y="67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735245" y="1427741"/>
            <a:ext cx="12099797" cy="1114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Ktoré zmysly by si najviac využil/-a pri činnostiach, ktoré sú uvedené v ľavom stĺpčeku?</a:t>
            </a:r>
          </a:p>
        </p:txBody>
      </p:sp>
      <p:sp>
        <p:nvSpPr>
          <p:cNvPr name="AutoShape 10" id="10"/>
          <p:cNvSpPr/>
          <p:nvPr/>
        </p:nvSpPr>
        <p:spPr>
          <a:xfrm>
            <a:off x="1205905" y="7717853"/>
            <a:ext cx="16053395" cy="0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H="true" flipV="true">
            <a:off x="4916667" y="3389433"/>
            <a:ext cx="0" cy="5222927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10782302" y="3389433"/>
            <a:ext cx="0" cy="5222927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205905" y="6823347"/>
            <a:ext cx="16053395" cy="0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205905" y="5928841"/>
            <a:ext cx="16053395" cy="0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205905" y="5034335"/>
            <a:ext cx="16053395" cy="0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205905" y="4139828"/>
            <a:ext cx="16053395" cy="0"/>
          </a:xfrm>
          <a:prstGeom prst="line">
            <a:avLst/>
          </a:prstGeom>
          <a:ln cap="flat" w="1905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11084458" y="4378994"/>
            <a:ext cx="4771881" cy="426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3"/>
              </a:lnSpc>
              <a:spcBef>
                <a:spcPct val="0"/>
              </a:spcBef>
            </a:pPr>
            <a:r>
              <a:rPr lang="en-US" sz="3223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elektronický jazyk, kamera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74312" y="3997994"/>
            <a:ext cx="2845698" cy="4381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53"/>
              </a:lnSpc>
              <a:spcBef>
                <a:spcPct val="0"/>
              </a:spcBef>
            </a:pPr>
            <a:r>
              <a:rPr lang="en-US" sz="3223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Pripraviť jedlo </a:t>
            </a:r>
          </a:p>
          <a:p>
            <a:pPr algn="l" marL="0" indent="0" lvl="0">
              <a:lnSpc>
                <a:spcPts val="7253"/>
              </a:lnSpc>
              <a:spcBef>
                <a:spcPct val="0"/>
              </a:spcBef>
            </a:pPr>
            <a:r>
              <a:rPr lang="en-US" sz="3223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Liezť po stromoch Čítať príbeh </a:t>
            </a:r>
          </a:p>
          <a:p>
            <a:pPr algn="l" marL="0" indent="0" lvl="0">
              <a:lnSpc>
                <a:spcPts val="7253"/>
              </a:lnSpc>
              <a:spcBef>
                <a:spcPct val="0"/>
              </a:spcBef>
            </a:pPr>
            <a:r>
              <a:rPr lang="en-US" sz="3223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Stavať bunker </a:t>
            </a:r>
          </a:p>
          <a:p>
            <a:pPr algn="l" marL="0" indent="0" lvl="0">
              <a:lnSpc>
                <a:spcPts val="7253"/>
              </a:lnSpc>
              <a:spcBef>
                <a:spcPct val="0"/>
              </a:spcBef>
            </a:pPr>
            <a:r>
              <a:rPr lang="en-US" sz="3223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Hrať na flaute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471292" y="3065583"/>
            <a:ext cx="2845698" cy="791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53"/>
              </a:lnSpc>
              <a:spcBef>
                <a:spcPct val="0"/>
              </a:spcBef>
            </a:pPr>
            <a:r>
              <a:rPr lang="en-US" sz="3223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Ľudia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084458" y="3065583"/>
            <a:ext cx="2845698" cy="791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53"/>
              </a:lnSpc>
              <a:spcBef>
                <a:spcPct val="0"/>
              </a:spcBef>
            </a:pPr>
            <a:r>
              <a:rPr lang="en-US" sz="3223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Roboty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5471292" y="4259428"/>
            <a:ext cx="4398612" cy="660606"/>
            <a:chOff x="0" y="0"/>
            <a:chExt cx="5864816" cy="88080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2489197" y="33414"/>
              <a:ext cx="1002006" cy="813981"/>
            </a:xfrm>
            <a:custGeom>
              <a:avLst/>
              <a:gdLst/>
              <a:ahLst/>
              <a:cxnLst/>
              <a:rect r="r" b="b" t="t" l="l"/>
              <a:pathLst>
                <a:path h="813981" w="1002006">
                  <a:moveTo>
                    <a:pt x="0" y="0"/>
                  </a:moveTo>
                  <a:lnTo>
                    <a:pt x="1002005" y="0"/>
                  </a:lnTo>
                  <a:lnTo>
                    <a:pt x="1002005" y="813981"/>
                  </a:lnTo>
                  <a:lnTo>
                    <a:pt x="0" y="813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54728"/>
              <a:ext cx="1053202" cy="771353"/>
            </a:xfrm>
            <a:custGeom>
              <a:avLst/>
              <a:gdLst/>
              <a:ahLst/>
              <a:cxnLst/>
              <a:rect r="r" b="b" t="t" l="l"/>
              <a:pathLst>
                <a:path h="771353" w="1053202">
                  <a:moveTo>
                    <a:pt x="0" y="0"/>
                  </a:moveTo>
                  <a:lnTo>
                    <a:pt x="1053202" y="0"/>
                  </a:lnTo>
                  <a:lnTo>
                    <a:pt x="1053202" y="771353"/>
                  </a:lnTo>
                  <a:lnTo>
                    <a:pt x="0" y="771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33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251029" y="54728"/>
              <a:ext cx="980416" cy="684798"/>
            </a:xfrm>
            <a:custGeom>
              <a:avLst/>
              <a:gdLst/>
              <a:ahLst/>
              <a:cxnLst/>
              <a:rect r="r" b="b" t="t" l="l"/>
              <a:pathLst>
                <a:path h="684798" w="980416">
                  <a:moveTo>
                    <a:pt x="0" y="0"/>
                  </a:moveTo>
                  <a:lnTo>
                    <a:pt x="980416" y="0"/>
                  </a:lnTo>
                  <a:lnTo>
                    <a:pt x="980416" y="684798"/>
                  </a:lnTo>
                  <a:lnTo>
                    <a:pt x="0" y="684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3782258" y="0"/>
              <a:ext cx="957565" cy="880809"/>
            </a:xfrm>
            <a:custGeom>
              <a:avLst/>
              <a:gdLst/>
              <a:ahLst/>
              <a:cxnLst/>
              <a:rect r="r" b="b" t="t" l="l"/>
              <a:pathLst>
                <a:path h="880809" w="957565">
                  <a:moveTo>
                    <a:pt x="0" y="0"/>
                  </a:moveTo>
                  <a:lnTo>
                    <a:pt x="957564" y="0"/>
                  </a:lnTo>
                  <a:lnTo>
                    <a:pt x="957564" y="880809"/>
                  </a:lnTo>
                  <a:lnTo>
                    <a:pt x="0" y="880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4986366" y="33414"/>
              <a:ext cx="878450" cy="831109"/>
            </a:xfrm>
            <a:custGeom>
              <a:avLst/>
              <a:gdLst/>
              <a:ahLst/>
              <a:cxnLst/>
              <a:rect r="r" b="b" t="t" l="l"/>
              <a:pathLst>
                <a:path h="831109" w="878450">
                  <a:moveTo>
                    <a:pt x="0" y="0"/>
                  </a:moveTo>
                  <a:lnTo>
                    <a:pt x="878450" y="0"/>
                  </a:lnTo>
                  <a:lnTo>
                    <a:pt x="878450" y="831109"/>
                  </a:lnTo>
                  <a:lnTo>
                    <a:pt x="0" y="831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5471292" y="5158160"/>
            <a:ext cx="4398612" cy="660606"/>
            <a:chOff x="0" y="0"/>
            <a:chExt cx="5864816" cy="88080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2489197" y="33414"/>
              <a:ext cx="1002006" cy="813981"/>
            </a:xfrm>
            <a:custGeom>
              <a:avLst/>
              <a:gdLst/>
              <a:ahLst/>
              <a:cxnLst/>
              <a:rect r="r" b="b" t="t" l="l"/>
              <a:pathLst>
                <a:path h="813981" w="1002006">
                  <a:moveTo>
                    <a:pt x="0" y="0"/>
                  </a:moveTo>
                  <a:lnTo>
                    <a:pt x="1002005" y="0"/>
                  </a:lnTo>
                  <a:lnTo>
                    <a:pt x="1002005" y="813981"/>
                  </a:lnTo>
                  <a:lnTo>
                    <a:pt x="0" y="813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54728"/>
              <a:ext cx="1053202" cy="771353"/>
            </a:xfrm>
            <a:custGeom>
              <a:avLst/>
              <a:gdLst/>
              <a:ahLst/>
              <a:cxnLst/>
              <a:rect r="r" b="b" t="t" l="l"/>
              <a:pathLst>
                <a:path h="771353" w="1053202">
                  <a:moveTo>
                    <a:pt x="0" y="0"/>
                  </a:moveTo>
                  <a:lnTo>
                    <a:pt x="1053202" y="0"/>
                  </a:lnTo>
                  <a:lnTo>
                    <a:pt x="1053202" y="771353"/>
                  </a:lnTo>
                  <a:lnTo>
                    <a:pt x="0" y="771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33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251029" y="54728"/>
              <a:ext cx="980416" cy="684798"/>
            </a:xfrm>
            <a:custGeom>
              <a:avLst/>
              <a:gdLst/>
              <a:ahLst/>
              <a:cxnLst/>
              <a:rect r="r" b="b" t="t" l="l"/>
              <a:pathLst>
                <a:path h="684798" w="980416">
                  <a:moveTo>
                    <a:pt x="0" y="0"/>
                  </a:moveTo>
                  <a:lnTo>
                    <a:pt x="980416" y="0"/>
                  </a:lnTo>
                  <a:lnTo>
                    <a:pt x="980416" y="684798"/>
                  </a:lnTo>
                  <a:lnTo>
                    <a:pt x="0" y="684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3782258" y="0"/>
              <a:ext cx="957565" cy="880809"/>
            </a:xfrm>
            <a:custGeom>
              <a:avLst/>
              <a:gdLst/>
              <a:ahLst/>
              <a:cxnLst/>
              <a:rect r="r" b="b" t="t" l="l"/>
              <a:pathLst>
                <a:path h="880809" w="957565">
                  <a:moveTo>
                    <a:pt x="0" y="0"/>
                  </a:moveTo>
                  <a:lnTo>
                    <a:pt x="957564" y="0"/>
                  </a:lnTo>
                  <a:lnTo>
                    <a:pt x="957564" y="880809"/>
                  </a:lnTo>
                  <a:lnTo>
                    <a:pt x="0" y="880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4986366" y="33414"/>
              <a:ext cx="878450" cy="831109"/>
            </a:xfrm>
            <a:custGeom>
              <a:avLst/>
              <a:gdLst/>
              <a:ahLst/>
              <a:cxnLst/>
              <a:rect r="r" b="b" t="t" l="l"/>
              <a:pathLst>
                <a:path h="831109" w="878450">
                  <a:moveTo>
                    <a:pt x="0" y="0"/>
                  </a:moveTo>
                  <a:lnTo>
                    <a:pt x="878450" y="0"/>
                  </a:lnTo>
                  <a:lnTo>
                    <a:pt x="878450" y="831109"/>
                  </a:lnTo>
                  <a:lnTo>
                    <a:pt x="0" y="831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5471292" y="6043141"/>
            <a:ext cx="4398612" cy="660606"/>
            <a:chOff x="0" y="0"/>
            <a:chExt cx="5864816" cy="880809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2489197" y="33414"/>
              <a:ext cx="1002006" cy="813981"/>
            </a:xfrm>
            <a:custGeom>
              <a:avLst/>
              <a:gdLst/>
              <a:ahLst/>
              <a:cxnLst/>
              <a:rect r="r" b="b" t="t" l="l"/>
              <a:pathLst>
                <a:path h="813981" w="1002006">
                  <a:moveTo>
                    <a:pt x="0" y="0"/>
                  </a:moveTo>
                  <a:lnTo>
                    <a:pt x="1002005" y="0"/>
                  </a:lnTo>
                  <a:lnTo>
                    <a:pt x="1002005" y="813981"/>
                  </a:lnTo>
                  <a:lnTo>
                    <a:pt x="0" y="813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54728"/>
              <a:ext cx="1053202" cy="771353"/>
            </a:xfrm>
            <a:custGeom>
              <a:avLst/>
              <a:gdLst/>
              <a:ahLst/>
              <a:cxnLst/>
              <a:rect r="r" b="b" t="t" l="l"/>
              <a:pathLst>
                <a:path h="771353" w="1053202">
                  <a:moveTo>
                    <a:pt x="0" y="0"/>
                  </a:moveTo>
                  <a:lnTo>
                    <a:pt x="1053202" y="0"/>
                  </a:lnTo>
                  <a:lnTo>
                    <a:pt x="1053202" y="771353"/>
                  </a:lnTo>
                  <a:lnTo>
                    <a:pt x="0" y="771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33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1251029" y="54728"/>
              <a:ext cx="980416" cy="684798"/>
            </a:xfrm>
            <a:custGeom>
              <a:avLst/>
              <a:gdLst/>
              <a:ahLst/>
              <a:cxnLst/>
              <a:rect r="r" b="b" t="t" l="l"/>
              <a:pathLst>
                <a:path h="684798" w="980416">
                  <a:moveTo>
                    <a:pt x="0" y="0"/>
                  </a:moveTo>
                  <a:lnTo>
                    <a:pt x="980416" y="0"/>
                  </a:lnTo>
                  <a:lnTo>
                    <a:pt x="980416" y="684798"/>
                  </a:lnTo>
                  <a:lnTo>
                    <a:pt x="0" y="684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3782258" y="0"/>
              <a:ext cx="957565" cy="880809"/>
            </a:xfrm>
            <a:custGeom>
              <a:avLst/>
              <a:gdLst/>
              <a:ahLst/>
              <a:cxnLst/>
              <a:rect r="r" b="b" t="t" l="l"/>
              <a:pathLst>
                <a:path h="880809" w="957565">
                  <a:moveTo>
                    <a:pt x="0" y="0"/>
                  </a:moveTo>
                  <a:lnTo>
                    <a:pt x="957564" y="0"/>
                  </a:lnTo>
                  <a:lnTo>
                    <a:pt x="957564" y="880809"/>
                  </a:lnTo>
                  <a:lnTo>
                    <a:pt x="0" y="880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4986366" y="33414"/>
              <a:ext cx="878450" cy="831109"/>
            </a:xfrm>
            <a:custGeom>
              <a:avLst/>
              <a:gdLst/>
              <a:ahLst/>
              <a:cxnLst/>
              <a:rect r="r" b="b" t="t" l="l"/>
              <a:pathLst>
                <a:path h="831109" w="878450">
                  <a:moveTo>
                    <a:pt x="0" y="0"/>
                  </a:moveTo>
                  <a:lnTo>
                    <a:pt x="878450" y="0"/>
                  </a:lnTo>
                  <a:lnTo>
                    <a:pt x="878450" y="831109"/>
                  </a:lnTo>
                  <a:lnTo>
                    <a:pt x="0" y="831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5471292" y="6937647"/>
            <a:ext cx="4398612" cy="660606"/>
            <a:chOff x="0" y="0"/>
            <a:chExt cx="5864816" cy="880809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2489197" y="33414"/>
              <a:ext cx="1002006" cy="813981"/>
            </a:xfrm>
            <a:custGeom>
              <a:avLst/>
              <a:gdLst/>
              <a:ahLst/>
              <a:cxnLst/>
              <a:rect r="r" b="b" t="t" l="l"/>
              <a:pathLst>
                <a:path h="813981" w="1002006">
                  <a:moveTo>
                    <a:pt x="0" y="0"/>
                  </a:moveTo>
                  <a:lnTo>
                    <a:pt x="1002005" y="0"/>
                  </a:lnTo>
                  <a:lnTo>
                    <a:pt x="1002005" y="813981"/>
                  </a:lnTo>
                  <a:lnTo>
                    <a:pt x="0" y="813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54728"/>
              <a:ext cx="1053202" cy="771353"/>
            </a:xfrm>
            <a:custGeom>
              <a:avLst/>
              <a:gdLst/>
              <a:ahLst/>
              <a:cxnLst/>
              <a:rect r="r" b="b" t="t" l="l"/>
              <a:pathLst>
                <a:path h="771353" w="1053202">
                  <a:moveTo>
                    <a:pt x="0" y="0"/>
                  </a:moveTo>
                  <a:lnTo>
                    <a:pt x="1053202" y="0"/>
                  </a:lnTo>
                  <a:lnTo>
                    <a:pt x="1053202" y="771353"/>
                  </a:lnTo>
                  <a:lnTo>
                    <a:pt x="0" y="771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33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1251029" y="54728"/>
              <a:ext cx="980416" cy="684798"/>
            </a:xfrm>
            <a:custGeom>
              <a:avLst/>
              <a:gdLst/>
              <a:ahLst/>
              <a:cxnLst/>
              <a:rect r="r" b="b" t="t" l="l"/>
              <a:pathLst>
                <a:path h="684798" w="980416">
                  <a:moveTo>
                    <a:pt x="0" y="0"/>
                  </a:moveTo>
                  <a:lnTo>
                    <a:pt x="980416" y="0"/>
                  </a:lnTo>
                  <a:lnTo>
                    <a:pt x="980416" y="684798"/>
                  </a:lnTo>
                  <a:lnTo>
                    <a:pt x="0" y="684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3782258" y="0"/>
              <a:ext cx="957565" cy="880809"/>
            </a:xfrm>
            <a:custGeom>
              <a:avLst/>
              <a:gdLst/>
              <a:ahLst/>
              <a:cxnLst/>
              <a:rect r="r" b="b" t="t" l="l"/>
              <a:pathLst>
                <a:path h="880809" w="957565">
                  <a:moveTo>
                    <a:pt x="0" y="0"/>
                  </a:moveTo>
                  <a:lnTo>
                    <a:pt x="957564" y="0"/>
                  </a:lnTo>
                  <a:lnTo>
                    <a:pt x="957564" y="880809"/>
                  </a:lnTo>
                  <a:lnTo>
                    <a:pt x="0" y="880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4986366" y="33414"/>
              <a:ext cx="878450" cy="831109"/>
            </a:xfrm>
            <a:custGeom>
              <a:avLst/>
              <a:gdLst/>
              <a:ahLst/>
              <a:cxnLst/>
              <a:rect r="r" b="b" t="t" l="l"/>
              <a:pathLst>
                <a:path h="831109" w="878450">
                  <a:moveTo>
                    <a:pt x="0" y="0"/>
                  </a:moveTo>
                  <a:lnTo>
                    <a:pt x="878450" y="0"/>
                  </a:lnTo>
                  <a:lnTo>
                    <a:pt x="878450" y="831109"/>
                  </a:lnTo>
                  <a:lnTo>
                    <a:pt x="0" y="831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5471292" y="7841678"/>
            <a:ext cx="4398612" cy="660606"/>
            <a:chOff x="0" y="0"/>
            <a:chExt cx="5864816" cy="880809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2489197" y="33414"/>
              <a:ext cx="1002006" cy="813981"/>
            </a:xfrm>
            <a:custGeom>
              <a:avLst/>
              <a:gdLst/>
              <a:ahLst/>
              <a:cxnLst/>
              <a:rect r="r" b="b" t="t" l="l"/>
              <a:pathLst>
                <a:path h="813981" w="1002006">
                  <a:moveTo>
                    <a:pt x="0" y="0"/>
                  </a:moveTo>
                  <a:lnTo>
                    <a:pt x="1002005" y="0"/>
                  </a:lnTo>
                  <a:lnTo>
                    <a:pt x="1002005" y="813981"/>
                  </a:lnTo>
                  <a:lnTo>
                    <a:pt x="0" y="813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0" y="54728"/>
              <a:ext cx="1053202" cy="771353"/>
            </a:xfrm>
            <a:custGeom>
              <a:avLst/>
              <a:gdLst/>
              <a:ahLst/>
              <a:cxnLst/>
              <a:rect r="r" b="b" t="t" l="l"/>
              <a:pathLst>
                <a:path h="771353" w="1053202">
                  <a:moveTo>
                    <a:pt x="0" y="0"/>
                  </a:moveTo>
                  <a:lnTo>
                    <a:pt x="1053202" y="0"/>
                  </a:lnTo>
                  <a:lnTo>
                    <a:pt x="1053202" y="771353"/>
                  </a:lnTo>
                  <a:lnTo>
                    <a:pt x="0" y="771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33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1251029" y="54728"/>
              <a:ext cx="980416" cy="684798"/>
            </a:xfrm>
            <a:custGeom>
              <a:avLst/>
              <a:gdLst/>
              <a:ahLst/>
              <a:cxnLst/>
              <a:rect r="r" b="b" t="t" l="l"/>
              <a:pathLst>
                <a:path h="684798" w="980416">
                  <a:moveTo>
                    <a:pt x="0" y="0"/>
                  </a:moveTo>
                  <a:lnTo>
                    <a:pt x="980416" y="0"/>
                  </a:lnTo>
                  <a:lnTo>
                    <a:pt x="980416" y="684798"/>
                  </a:lnTo>
                  <a:lnTo>
                    <a:pt x="0" y="6847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3782258" y="0"/>
              <a:ext cx="957565" cy="880809"/>
            </a:xfrm>
            <a:custGeom>
              <a:avLst/>
              <a:gdLst/>
              <a:ahLst/>
              <a:cxnLst/>
              <a:rect r="r" b="b" t="t" l="l"/>
              <a:pathLst>
                <a:path h="880809" w="957565">
                  <a:moveTo>
                    <a:pt x="0" y="0"/>
                  </a:moveTo>
                  <a:lnTo>
                    <a:pt x="957564" y="0"/>
                  </a:lnTo>
                  <a:lnTo>
                    <a:pt x="957564" y="880809"/>
                  </a:lnTo>
                  <a:lnTo>
                    <a:pt x="0" y="880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4986366" y="33414"/>
              <a:ext cx="878450" cy="831109"/>
            </a:xfrm>
            <a:custGeom>
              <a:avLst/>
              <a:gdLst/>
              <a:ahLst/>
              <a:cxnLst/>
              <a:rect r="r" b="b" t="t" l="l"/>
              <a:pathLst>
                <a:path h="831109" w="878450">
                  <a:moveTo>
                    <a:pt x="0" y="0"/>
                  </a:moveTo>
                  <a:lnTo>
                    <a:pt x="878450" y="0"/>
                  </a:lnTo>
                  <a:lnTo>
                    <a:pt x="878450" y="831109"/>
                  </a:lnTo>
                  <a:lnTo>
                    <a:pt x="0" y="831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06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694082" y="1298761"/>
            <a:ext cx="4293150" cy="7689479"/>
          </a:xfrm>
          <a:custGeom>
            <a:avLst/>
            <a:gdLst/>
            <a:ahLst/>
            <a:cxnLst/>
            <a:rect r="r" b="b" t="t" l="l"/>
            <a:pathLst>
              <a:path h="7689479" w="4293150">
                <a:moveTo>
                  <a:pt x="0" y="0"/>
                </a:moveTo>
                <a:lnTo>
                  <a:pt x="4293150" y="0"/>
                </a:lnTo>
                <a:lnTo>
                  <a:pt x="4293150" y="7689478"/>
                </a:lnTo>
                <a:lnTo>
                  <a:pt x="0" y="76894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86150" y="5317952"/>
            <a:ext cx="5188519" cy="3670288"/>
          </a:xfrm>
          <a:custGeom>
            <a:avLst/>
            <a:gdLst/>
            <a:ahLst/>
            <a:cxnLst/>
            <a:rect r="r" b="b" t="t" l="l"/>
            <a:pathLst>
              <a:path h="3670288" w="5188519">
                <a:moveTo>
                  <a:pt x="0" y="0"/>
                </a:moveTo>
                <a:lnTo>
                  <a:pt x="5188519" y="0"/>
                </a:lnTo>
                <a:lnTo>
                  <a:pt x="5188519" y="3670287"/>
                </a:lnTo>
                <a:lnTo>
                  <a:pt x="0" y="3670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568545" y="2306891"/>
            <a:ext cx="6159323" cy="1866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Roboti vyrážajú pomáhať</a:t>
            </a:r>
          </a:p>
          <a:p>
            <a:pPr algn="l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do nemocnice!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07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586019" y="2681185"/>
            <a:ext cx="3847245" cy="6540317"/>
          </a:xfrm>
          <a:custGeom>
            <a:avLst/>
            <a:gdLst/>
            <a:ahLst/>
            <a:cxnLst/>
            <a:rect r="r" b="b" t="t" l="l"/>
            <a:pathLst>
              <a:path h="6540317" w="3847245">
                <a:moveTo>
                  <a:pt x="0" y="0"/>
                </a:moveTo>
                <a:lnTo>
                  <a:pt x="3847246" y="0"/>
                </a:lnTo>
                <a:lnTo>
                  <a:pt x="3847246" y="6540318"/>
                </a:lnTo>
                <a:lnTo>
                  <a:pt x="0" y="6540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8289" y="4316329"/>
            <a:ext cx="5387261" cy="4895648"/>
          </a:xfrm>
          <a:custGeom>
            <a:avLst/>
            <a:gdLst/>
            <a:ahLst/>
            <a:cxnLst/>
            <a:rect r="r" b="b" t="t" l="l"/>
            <a:pathLst>
              <a:path h="4895648" w="5387261">
                <a:moveTo>
                  <a:pt x="0" y="0"/>
                </a:moveTo>
                <a:lnTo>
                  <a:pt x="5387261" y="0"/>
                </a:lnTo>
                <a:lnTo>
                  <a:pt x="5387261" y="4895649"/>
                </a:lnTo>
                <a:lnTo>
                  <a:pt x="0" y="48956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022066" y="4992291"/>
            <a:ext cx="3985006" cy="4506657"/>
          </a:xfrm>
          <a:custGeom>
            <a:avLst/>
            <a:gdLst/>
            <a:ahLst/>
            <a:cxnLst/>
            <a:rect r="r" b="b" t="t" l="l"/>
            <a:pathLst>
              <a:path h="4506657" w="3985006">
                <a:moveTo>
                  <a:pt x="0" y="0"/>
                </a:moveTo>
                <a:lnTo>
                  <a:pt x="3985006" y="0"/>
                </a:lnTo>
                <a:lnTo>
                  <a:pt x="3985006" y="4506657"/>
                </a:lnTo>
                <a:lnTo>
                  <a:pt x="0" y="45066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74312" y="1002282"/>
            <a:ext cx="1989599" cy="1989599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5379C2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07"/>
                </a:lnSpc>
                <a:spcBef>
                  <a:spcPct val="0"/>
                </a:spcBef>
              </a:pPr>
              <a:r>
                <a:rPr lang="en-US" b="true" sz="2699" strike="noStrike" u="none">
                  <a:solidFill>
                    <a:srgbClr val="5379C2"/>
                  </a:solidFill>
                  <a:latin typeface="Darker Grotesque 1 Bold"/>
                  <a:ea typeface="Darker Grotesque 1 Bold"/>
                  <a:cs typeface="Darker Grotesque 1 Bold"/>
                  <a:sym typeface="Darker Grotesque 1 Bold"/>
                </a:rPr>
                <a:t>Štvrtá aktivita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735245" y="1169596"/>
            <a:ext cx="12698020" cy="165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Vyber si jedného robota (ale možno stihneš aj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 všetkých)</a:t>
            </a:r>
          </a:p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a vymysli, ako by mohol pomáhať ľuďom. Ale pozor! Zvoľ správne slová, aby nedošlo k nedorozumeniu!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08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248730" y="4145554"/>
            <a:ext cx="5010570" cy="5286719"/>
          </a:xfrm>
          <a:custGeom>
            <a:avLst/>
            <a:gdLst/>
            <a:ahLst/>
            <a:cxnLst/>
            <a:rect r="r" b="b" t="t" l="l"/>
            <a:pathLst>
              <a:path h="5286719" w="5010570">
                <a:moveTo>
                  <a:pt x="0" y="0"/>
                </a:moveTo>
                <a:lnTo>
                  <a:pt x="5010570" y="0"/>
                </a:lnTo>
                <a:lnTo>
                  <a:pt x="5010570" y="5286719"/>
                </a:lnTo>
                <a:lnTo>
                  <a:pt x="0" y="52867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19175"/>
            <a:ext cx="15249884" cy="938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343"/>
              </a:lnSpc>
              <a:spcBef>
                <a:spcPct val="0"/>
              </a:spcBef>
            </a:pPr>
            <a:r>
              <a:rPr lang="en-US" sz="6119" strike="noStrike" u="none">
                <a:solidFill>
                  <a:srgbClr val="000000"/>
                </a:solidFill>
                <a:latin typeface="Goodlife W00 Sans"/>
                <a:ea typeface="Goodlife W00 Sans"/>
                <a:cs typeface="Goodlife W00 Sans"/>
                <a:sym typeface="Goodlife W00 Sans"/>
              </a:rPr>
              <a:t>Pokiaľ si nebudete istí, ako robotom poradiť, tak sa zamyslite: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658973"/>
            <a:ext cx="12698020" cy="2735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1. Čiu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 rolu by mali roboti prevziať?</a:t>
            </a: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 </a:t>
            </a:r>
          </a:p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2. Čo konkrétne by pri činnosti mali robiť? </a:t>
            </a:r>
          </a:p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3. Kde presne by mali pomáhať? </a:t>
            </a:r>
          </a:p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4. Akým spôsobom by mala činnosť prebiehať? </a:t>
            </a:r>
          </a:p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none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</a:rPr>
              <a:t>5. Prečo by to mali urobiť?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36879" y="3917996"/>
            <a:ext cx="6078713" cy="6614235"/>
          </a:xfrm>
          <a:custGeom>
            <a:avLst/>
            <a:gdLst/>
            <a:ahLst/>
            <a:cxnLst/>
            <a:rect r="r" b="b" t="t" l="l"/>
            <a:pathLst>
              <a:path h="6614235" w="6078713">
                <a:moveTo>
                  <a:pt x="0" y="0"/>
                </a:moveTo>
                <a:lnTo>
                  <a:pt x="6078712" y="0"/>
                </a:lnTo>
                <a:lnTo>
                  <a:pt x="6078712" y="6614235"/>
                </a:lnTo>
                <a:lnTo>
                  <a:pt x="0" y="66142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20" t="-55528" r="-9925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19786" y="7491687"/>
            <a:ext cx="2555207" cy="2114264"/>
          </a:xfrm>
          <a:custGeom>
            <a:avLst/>
            <a:gdLst/>
            <a:ahLst/>
            <a:cxnLst/>
            <a:rect r="r" b="b" t="t" l="l"/>
            <a:pathLst>
              <a:path h="2114264" w="2555207">
                <a:moveTo>
                  <a:pt x="0" y="0"/>
                </a:moveTo>
                <a:lnTo>
                  <a:pt x="2555207" y="0"/>
                </a:lnTo>
                <a:lnTo>
                  <a:pt x="2555207" y="2114264"/>
                </a:lnTo>
                <a:lnTo>
                  <a:pt x="0" y="2114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1 Semi-Bold"/>
                  <a:ea typeface="Darker Grotesque 1 Semi-Bold"/>
                  <a:cs typeface="Darker Grotesque 1 Semi-Bold"/>
                  <a:sym typeface="Darker Grotesque 1 Semi-Bold"/>
                </a:rPr>
                <a:t>09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913504" y="1687500"/>
            <a:ext cx="4460991" cy="4460991"/>
          </a:xfrm>
          <a:custGeom>
            <a:avLst/>
            <a:gdLst/>
            <a:ahLst/>
            <a:cxnLst/>
            <a:rect r="r" b="b" t="t" l="l"/>
            <a:pathLst>
              <a:path h="4460991" w="4460991">
                <a:moveTo>
                  <a:pt x="0" y="0"/>
                </a:moveTo>
                <a:lnTo>
                  <a:pt x="4460992" y="0"/>
                </a:lnTo>
                <a:lnTo>
                  <a:pt x="4460992" y="4460991"/>
                </a:lnTo>
                <a:lnTo>
                  <a:pt x="0" y="44609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229462" y="6350715"/>
            <a:ext cx="1828899" cy="576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7"/>
              </a:lnSpc>
              <a:spcBef>
                <a:spcPct val="0"/>
              </a:spcBef>
            </a:pPr>
            <a:r>
              <a:rPr lang="en-US" sz="4337" strike="noStrike" u="sng">
                <a:solidFill>
                  <a:srgbClr val="000000"/>
                </a:solidFill>
                <a:latin typeface="Darker Grotesque 2"/>
                <a:ea typeface="Darker Grotesque 2"/>
                <a:cs typeface="Darker Grotesque 2"/>
                <a:sym typeface="Darker Grotesque 2"/>
                <a:hlinkClick r:id="rId5" tooltip="https://www.scroobly.com"/>
              </a:rPr>
              <a:t>Scroobly!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3db19543bc0dd24b8106627fcd994421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0ddd912887f4bd92d796eeb679c15e10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7537D-4FD8-4247-99ED-263993FE9E99}"/>
</file>

<file path=customXml/itemProps2.xml><?xml version="1.0" encoding="utf-8"?>
<ds:datastoreItem xmlns:ds="http://schemas.openxmlformats.org/officeDocument/2006/customXml" ds:itemID="{09AAF0FA-624C-49C4-B4DD-1ED994001FDD}"/>
</file>

<file path=customXml/itemProps3.xml><?xml version="1.0" encoding="utf-8"?>
<ds:datastoreItem xmlns:ds="http://schemas.openxmlformats.org/officeDocument/2006/customXml" ds:itemID="{42F4E810-C79C-46CA-9ADB-15885A0941F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01_prezentácia Roboti Ju a Pí sa predstavujú</dc:title>
  <cp:revision>1</cp:revision>
  <dcterms:created xsi:type="dcterms:W3CDTF">2006-08-16T00:00:00Z</dcterms:created>
  <dcterms:modified xsi:type="dcterms:W3CDTF">2011-08-01T06:04:30Z</dcterms:modified>
  <dc:identifier>DAGvMAu_TpA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